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9"/>
  </p:notesMasterIdLst>
  <p:handoutMasterIdLst>
    <p:handoutMasterId r:id="rId30"/>
  </p:handoutMasterIdLst>
  <p:sldIdLst>
    <p:sldId id="301" r:id="rId2"/>
    <p:sldId id="303" r:id="rId3"/>
    <p:sldId id="305" r:id="rId4"/>
    <p:sldId id="306" r:id="rId5"/>
    <p:sldId id="329" r:id="rId6"/>
    <p:sldId id="307" r:id="rId7"/>
    <p:sldId id="308" r:id="rId8"/>
    <p:sldId id="309" r:id="rId9"/>
    <p:sldId id="311" r:id="rId10"/>
    <p:sldId id="310" r:id="rId11"/>
    <p:sldId id="328" r:id="rId12"/>
    <p:sldId id="312" r:id="rId13"/>
    <p:sldId id="313" r:id="rId14"/>
    <p:sldId id="330" r:id="rId15"/>
    <p:sldId id="314" r:id="rId16"/>
    <p:sldId id="331" r:id="rId17"/>
    <p:sldId id="315" r:id="rId18"/>
    <p:sldId id="316" r:id="rId19"/>
    <p:sldId id="318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327" r:id="rId28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0" autoAdjust="0"/>
    <p:restoredTop sz="99417" autoAdjust="0"/>
  </p:normalViewPr>
  <p:slideViewPr>
    <p:cSldViewPr>
      <p:cViewPr varScale="1">
        <p:scale>
          <a:sx n="40" d="100"/>
          <a:sy n="40" d="100"/>
        </p:scale>
        <p:origin x="-126" y="-154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58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2840A-0339-40C5-AF06-A2C3E2426A8A}" type="datetimeFigureOut">
              <a:rPr lang="en-US" smtClean="0"/>
              <a:pPr/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72566-B838-4F81-AE28-B04F16E037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7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72566-B838-4F81-AE28-B04F16E037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8" name="Picture 2" descr="untitled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1066800"/>
            <a:ext cx="8534400" cy="4978876"/>
          </a:xfrm>
          <a:prstGeom prst="rec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57200" y="2098036"/>
            <a:ext cx="8153400" cy="2970023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outerShdw dist="107763" dir="2700000" algn="ctr" rotWithShape="0">
              <a:srgbClr val="EEECE1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solidFill>
                <a:srgbClr val="FFFFFF"/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University Health Building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Located in the Mid-Atlantic Region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8897600" y="2065952"/>
            <a:ext cx="8153400" cy="3081219"/>
          </a:xfrm>
          <a:prstGeom prst="rect">
            <a:avLst/>
          </a:prstGeom>
          <a:solidFill>
            <a:srgbClr val="3F3F3F"/>
          </a:solidFill>
          <a:ln>
            <a:noFill/>
          </a:ln>
          <a:effectLst>
            <a:outerShdw dist="107763" dir="8100000" algn="ctr" rotWithShape="0">
              <a:srgbClr val="EEECE1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8575" algn="in">
                <a:solidFill>
                  <a:srgbClr val="17375E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dirty="0" smtClean="0">
              <a:solidFill>
                <a:srgbClr val="FFFFFF"/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Thesis</a:t>
            </a:r>
            <a:r>
              <a:rPr kumimoji="0" lang="en-US" sz="3200" b="0" i="0" u="sng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 </a:t>
            </a: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Final Presentation</a:t>
            </a: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Evan Landis  ||  Structural Option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Advisor  ||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Heather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Engravers MT" pitchFamily="18" charset="0"/>
                <a:cs typeface="Arial" pitchFamily="34" charset="0"/>
              </a:rPr>
              <a:t>Sustersic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0" y="1006396"/>
            <a:ext cx="7772400" cy="507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4800600" y="1013922"/>
            <a:ext cx="3300664" cy="499015"/>
          </a:xfrm>
          <a:prstGeom prst="rect">
            <a:avLst/>
          </a:prstGeom>
          <a:solidFill>
            <a:schemeClr val="bg1"/>
          </a:solidFill>
          <a:ln w="9525" algn="in">
            <a:noFill/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Story Forces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958389" y="1404938"/>
            <a:ext cx="5185611" cy="4462462"/>
            <a:chOff x="4114800" y="1295400"/>
            <a:chExt cx="4794725" cy="4419600"/>
          </a:xfrm>
        </p:grpSpPr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036" y="1383228"/>
              <a:ext cx="3076857" cy="3677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38" name="AutoShape 9"/>
            <p:cNvCxnSpPr>
              <a:cxnSpLocks noChangeShapeType="1"/>
            </p:cNvCxnSpPr>
            <p:nvPr/>
          </p:nvCxnSpPr>
          <p:spPr bwMode="auto">
            <a:xfrm>
              <a:off x="5097675" y="1458652"/>
              <a:ext cx="434476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10"/>
            <p:cNvCxnSpPr>
              <a:cxnSpLocks noChangeShapeType="1"/>
            </p:cNvCxnSpPr>
            <p:nvPr/>
          </p:nvCxnSpPr>
          <p:spPr bwMode="auto">
            <a:xfrm>
              <a:off x="4642755" y="2513569"/>
              <a:ext cx="466990" cy="994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40" name="AutoShape 11"/>
            <p:cNvCxnSpPr>
              <a:cxnSpLocks noChangeShapeType="1"/>
            </p:cNvCxnSpPr>
            <p:nvPr/>
          </p:nvCxnSpPr>
          <p:spPr bwMode="auto">
            <a:xfrm flipV="1">
              <a:off x="4648200" y="2818597"/>
              <a:ext cx="449476" cy="556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41" name="AutoShape 12"/>
            <p:cNvCxnSpPr>
              <a:cxnSpLocks noChangeShapeType="1"/>
            </p:cNvCxnSpPr>
            <p:nvPr/>
          </p:nvCxnSpPr>
          <p:spPr bwMode="auto">
            <a:xfrm>
              <a:off x="4633880" y="3113680"/>
              <a:ext cx="467820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42" name="AutoShape 13"/>
            <p:cNvCxnSpPr>
              <a:cxnSpLocks noChangeShapeType="1"/>
            </p:cNvCxnSpPr>
            <p:nvPr/>
          </p:nvCxnSpPr>
          <p:spPr bwMode="auto">
            <a:xfrm>
              <a:off x="4648200" y="3378513"/>
              <a:ext cx="449475" cy="459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14"/>
            <p:cNvCxnSpPr>
              <a:cxnSpLocks noChangeShapeType="1"/>
            </p:cNvCxnSpPr>
            <p:nvPr/>
          </p:nvCxnSpPr>
          <p:spPr bwMode="auto">
            <a:xfrm>
              <a:off x="4648200" y="3693036"/>
              <a:ext cx="461544" cy="225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44" name="AutoShape 15"/>
            <p:cNvCxnSpPr>
              <a:cxnSpLocks noChangeShapeType="1"/>
            </p:cNvCxnSpPr>
            <p:nvPr/>
          </p:nvCxnSpPr>
          <p:spPr bwMode="auto">
            <a:xfrm flipV="1">
              <a:off x="4648200" y="1894861"/>
              <a:ext cx="457521" cy="427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16"/>
            <p:cNvCxnSpPr>
              <a:cxnSpLocks noChangeShapeType="1"/>
            </p:cNvCxnSpPr>
            <p:nvPr/>
          </p:nvCxnSpPr>
          <p:spPr bwMode="auto">
            <a:xfrm>
              <a:off x="4633880" y="2215602"/>
              <a:ext cx="475864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46" name="Text Box 25"/>
            <p:cNvSpPr txBox="1">
              <a:spLocks noChangeArrowheads="1"/>
            </p:cNvSpPr>
            <p:nvPr/>
          </p:nvSpPr>
          <p:spPr bwMode="auto">
            <a:xfrm>
              <a:off x="4648200" y="1295400"/>
              <a:ext cx="621273" cy="318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 Box 26"/>
            <p:cNvSpPr txBox="1">
              <a:spLocks noChangeArrowheads="1"/>
            </p:cNvSpPr>
            <p:nvPr/>
          </p:nvSpPr>
          <p:spPr bwMode="auto">
            <a:xfrm>
              <a:off x="4114800" y="1776509"/>
              <a:ext cx="816530" cy="427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341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 Box 27"/>
            <p:cNvSpPr txBox="1">
              <a:spLocks noChangeArrowheads="1"/>
            </p:cNvSpPr>
            <p:nvPr/>
          </p:nvSpPr>
          <p:spPr bwMode="auto">
            <a:xfrm>
              <a:off x="4114800" y="2094761"/>
              <a:ext cx="763278" cy="308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324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 Box 28"/>
            <p:cNvSpPr txBox="1">
              <a:spLocks noChangeArrowheads="1"/>
            </p:cNvSpPr>
            <p:nvPr/>
          </p:nvSpPr>
          <p:spPr bwMode="auto">
            <a:xfrm>
              <a:off x="4114800" y="2393122"/>
              <a:ext cx="754403" cy="417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310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Box 29"/>
            <p:cNvSpPr txBox="1">
              <a:spLocks noChangeArrowheads="1"/>
            </p:cNvSpPr>
            <p:nvPr/>
          </p:nvSpPr>
          <p:spPr bwMode="auto">
            <a:xfrm>
              <a:off x="4114800" y="2691485"/>
              <a:ext cx="896409" cy="348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304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 Box 30"/>
            <p:cNvSpPr txBox="1">
              <a:spLocks noChangeArrowheads="1"/>
            </p:cNvSpPr>
            <p:nvPr/>
          </p:nvSpPr>
          <p:spPr bwMode="auto">
            <a:xfrm>
              <a:off x="4114800" y="2989846"/>
              <a:ext cx="647899" cy="308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294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31"/>
            <p:cNvSpPr txBox="1">
              <a:spLocks noChangeArrowheads="1"/>
            </p:cNvSpPr>
            <p:nvPr/>
          </p:nvSpPr>
          <p:spPr bwMode="auto">
            <a:xfrm>
              <a:off x="4136469" y="3268317"/>
              <a:ext cx="816531" cy="407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283k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4114800" y="3586569"/>
              <a:ext cx="887533" cy="497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322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Arc 33"/>
            <p:cNvSpPr>
              <a:spLocks/>
            </p:cNvSpPr>
            <p:nvPr/>
          </p:nvSpPr>
          <p:spPr bwMode="auto">
            <a:xfrm rot="10800000">
              <a:off x="6193716" y="5098269"/>
              <a:ext cx="852032" cy="21487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40 w 43200"/>
                <a:gd name="T1" fmla="*/ 25420 h 25420"/>
                <a:gd name="T2" fmla="*/ 43200 w 43200"/>
                <a:gd name="T3" fmla="*/ 21600 h 25420"/>
                <a:gd name="T4" fmla="*/ 21600 w 43200"/>
                <a:gd name="T5" fmla="*/ 21600 h 25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5420" fill="none" extrusionOk="0">
                  <a:moveTo>
                    <a:pt x="340" y="25419"/>
                  </a:moveTo>
                  <a:cubicBezTo>
                    <a:pt x="113" y="24159"/>
                    <a:pt x="0" y="2288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5420" stroke="0" extrusionOk="0">
                  <a:moveTo>
                    <a:pt x="340" y="25419"/>
                  </a:moveTo>
                  <a:cubicBezTo>
                    <a:pt x="113" y="24159"/>
                    <a:pt x="0" y="2288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Text Box 34"/>
            <p:cNvSpPr txBox="1">
              <a:spLocks noChangeArrowheads="1"/>
            </p:cNvSpPr>
            <p:nvPr/>
          </p:nvSpPr>
          <p:spPr bwMode="auto">
            <a:xfrm>
              <a:off x="7116751" y="5108215"/>
              <a:ext cx="1029538" cy="328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119,000ft-k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7" name="AutoShape 35"/>
            <p:cNvCxnSpPr>
              <a:cxnSpLocks noChangeShapeType="1"/>
            </p:cNvCxnSpPr>
            <p:nvPr/>
          </p:nvCxnSpPr>
          <p:spPr bwMode="auto">
            <a:xfrm flipH="1">
              <a:off x="6175964" y="5555761"/>
              <a:ext cx="931910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58" name="Text Box 36"/>
            <p:cNvSpPr txBox="1">
              <a:spLocks noChangeArrowheads="1"/>
            </p:cNvSpPr>
            <p:nvPr/>
          </p:nvSpPr>
          <p:spPr bwMode="auto">
            <a:xfrm>
              <a:off x="7177703" y="5436529"/>
              <a:ext cx="825406" cy="278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2000k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9" name="Group 37"/>
            <p:cNvGrpSpPr>
              <a:grpSpLocks/>
            </p:cNvGrpSpPr>
            <p:nvPr/>
          </p:nvGrpSpPr>
          <p:grpSpPr bwMode="auto">
            <a:xfrm>
              <a:off x="7853588" y="4549242"/>
              <a:ext cx="1055937" cy="297622"/>
              <a:chOff x="111822921" y="110570770"/>
              <a:chExt cx="1109196" cy="257578"/>
            </a:xfrm>
          </p:grpSpPr>
          <p:cxnSp>
            <p:nvCxnSpPr>
              <p:cNvPr id="60" name="AutoShape 38"/>
              <p:cNvCxnSpPr>
                <a:cxnSpLocks noChangeShapeType="1"/>
              </p:cNvCxnSpPr>
              <p:nvPr/>
            </p:nvCxnSpPr>
            <p:spPr bwMode="auto">
              <a:xfrm flipH="1">
                <a:off x="112057961" y="110648822"/>
                <a:ext cx="631064" cy="1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61" name="Text Box 39"/>
              <p:cNvSpPr txBox="1">
                <a:spLocks noChangeArrowheads="1"/>
              </p:cNvSpPr>
              <p:nvPr/>
            </p:nvSpPr>
            <p:spPr bwMode="auto">
              <a:xfrm>
                <a:off x="112700297" y="11057077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 Box 40"/>
              <p:cNvSpPr txBox="1">
                <a:spLocks noChangeArrowheads="1"/>
              </p:cNvSpPr>
              <p:nvPr/>
            </p:nvSpPr>
            <p:spPr bwMode="auto">
              <a:xfrm>
                <a:off x="111822921" y="110570770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9533020" y="1219200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Lateral System Additions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Designed for wind velocity of  145mph (Orlando Building Code)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Addition of (7) 12” thick shear walls of varying lengths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Alterations to existing shear wall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h/400 = 3.3”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1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9533020" y="1219200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Lateral System Additions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Designed for wind velocity of  145mph (Orlando Building Code)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Addition of (7) 12” thick shear walls of varying lengths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Alterations to existing shear wall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h/400 = 3.3”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/>
        </p:nvSpPr>
        <p:spPr>
          <a:xfrm>
            <a:off x="14782800" y="3835571"/>
            <a:ext cx="2057400" cy="2328476"/>
          </a:xfrm>
          <a:prstGeom prst="parallelogram">
            <a:avLst>
              <a:gd name="adj" fmla="val 1481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4782800" y="3835571"/>
            <a:ext cx="0" cy="23284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782800" y="3857989"/>
            <a:ext cx="3048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630400" y="3352800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3.0”</a:t>
            </a:r>
            <a:endParaRPr lang="en-US" dirty="0"/>
          </a:p>
        </p:txBody>
      </p:sp>
      <p:sp>
        <p:nvSpPr>
          <p:cNvPr id="68" name="Parallelogram 67"/>
          <p:cNvSpPr/>
          <p:nvPr/>
        </p:nvSpPr>
        <p:spPr>
          <a:xfrm>
            <a:off x="10363200" y="3835571"/>
            <a:ext cx="2057400" cy="2328476"/>
          </a:xfrm>
          <a:prstGeom prst="parallelogram">
            <a:avLst>
              <a:gd name="adj" fmla="val 3118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10363200" y="3835571"/>
            <a:ext cx="0" cy="23284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0363200" y="3857989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0363200" y="3379113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3.6”</a:t>
            </a:r>
            <a:endParaRPr lang="en-US" dirty="0"/>
          </a:p>
        </p:txBody>
      </p:sp>
      <p:sp>
        <p:nvSpPr>
          <p:cNvPr id="76" name="Parallelogram 75"/>
          <p:cNvSpPr/>
          <p:nvPr/>
        </p:nvSpPr>
        <p:spPr>
          <a:xfrm>
            <a:off x="24460200" y="3786685"/>
            <a:ext cx="2057400" cy="2328476"/>
          </a:xfrm>
          <a:prstGeom prst="parallelogram">
            <a:avLst>
              <a:gd name="adj" fmla="val 1481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24460200" y="3786685"/>
            <a:ext cx="0" cy="23284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24460200" y="3809103"/>
            <a:ext cx="3048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4384000" y="3276600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3.2”</a:t>
            </a:r>
            <a:endParaRPr lang="en-US" dirty="0"/>
          </a:p>
        </p:txBody>
      </p:sp>
      <p:sp>
        <p:nvSpPr>
          <p:cNvPr id="80" name="Parallelogram 79"/>
          <p:cNvSpPr/>
          <p:nvPr/>
        </p:nvSpPr>
        <p:spPr>
          <a:xfrm>
            <a:off x="20040600" y="3786685"/>
            <a:ext cx="2667000" cy="2328476"/>
          </a:xfrm>
          <a:prstGeom prst="parallelogram">
            <a:avLst>
              <a:gd name="adj" fmla="val 463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20040600" y="3786685"/>
            <a:ext cx="0" cy="23284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0040600" y="3800843"/>
            <a:ext cx="1026110" cy="826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0040600" y="3302913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13.5”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0134600" y="6164047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Original System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4935200" y="6172200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New System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9812000" y="6174953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Original System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4612600" y="6183106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New System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1811000" y="31812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North-</a:t>
            </a:r>
            <a:r>
              <a:rPr lang="en-US" sz="20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SOuth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021800" y="30288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East-West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90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0" y="89581"/>
            <a:ext cx="4539916" cy="29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93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4800600" y="1013922"/>
            <a:ext cx="3300664" cy="499015"/>
          </a:xfrm>
          <a:prstGeom prst="rect">
            <a:avLst/>
          </a:prstGeom>
          <a:solidFill>
            <a:schemeClr val="bg1"/>
          </a:solidFill>
          <a:ln w="9525" algn="in">
            <a:noFill/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Story Forces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958389" y="1404938"/>
            <a:ext cx="5185611" cy="4462462"/>
            <a:chOff x="4114800" y="1295400"/>
            <a:chExt cx="4794725" cy="4419600"/>
          </a:xfrm>
        </p:grpSpPr>
        <p:pic>
          <p:nvPicPr>
            <p:cNvPr id="5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036" y="1383228"/>
              <a:ext cx="3076857" cy="3677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59" name="AutoShape 9"/>
            <p:cNvCxnSpPr>
              <a:cxnSpLocks noChangeShapeType="1"/>
            </p:cNvCxnSpPr>
            <p:nvPr/>
          </p:nvCxnSpPr>
          <p:spPr bwMode="auto">
            <a:xfrm>
              <a:off x="5097675" y="1458652"/>
              <a:ext cx="434476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0" name="AutoShape 10"/>
            <p:cNvCxnSpPr>
              <a:cxnSpLocks noChangeShapeType="1"/>
            </p:cNvCxnSpPr>
            <p:nvPr/>
          </p:nvCxnSpPr>
          <p:spPr bwMode="auto">
            <a:xfrm>
              <a:off x="4642755" y="2513569"/>
              <a:ext cx="466990" cy="994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1" name="AutoShape 11"/>
            <p:cNvCxnSpPr>
              <a:cxnSpLocks noChangeShapeType="1"/>
            </p:cNvCxnSpPr>
            <p:nvPr/>
          </p:nvCxnSpPr>
          <p:spPr bwMode="auto">
            <a:xfrm flipV="1">
              <a:off x="4648200" y="2818597"/>
              <a:ext cx="449476" cy="556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2" name="AutoShape 12"/>
            <p:cNvCxnSpPr>
              <a:cxnSpLocks noChangeShapeType="1"/>
            </p:cNvCxnSpPr>
            <p:nvPr/>
          </p:nvCxnSpPr>
          <p:spPr bwMode="auto">
            <a:xfrm>
              <a:off x="4633880" y="3113680"/>
              <a:ext cx="467820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3" name="AutoShape 13"/>
            <p:cNvCxnSpPr>
              <a:cxnSpLocks noChangeShapeType="1"/>
            </p:cNvCxnSpPr>
            <p:nvPr/>
          </p:nvCxnSpPr>
          <p:spPr bwMode="auto">
            <a:xfrm>
              <a:off x="4648200" y="3378513"/>
              <a:ext cx="449475" cy="459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4" name="AutoShape 14"/>
            <p:cNvCxnSpPr>
              <a:cxnSpLocks noChangeShapeType="1"/>
            </p:cNvCxnSpPr>
            <p:nvPr/>
          </p:nvCxnSpPr>
          <p:spPr bwMode="auto">
            <a:xfrm>
              <a:off x="4648200" y="3693036"/>
              <a:ext cx="461544" cy="225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5" name="AutoShape 15"/>
            <p:cNvCxnSpPr>
              <a:cxnSpLocks noChangeShapeType="1"/>
            </p:cNvCxnSpPr>
            <p:nvPr/>
          </p:nvCxnSpPr>
          <p:spPr bwMode="auto">
            <a:xfrm flipV="1">
              <a:off x="4648200" y="1894861"/>
              <a:ext cx="457521" cy="427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6" name="AutoShape 16"/>
            <p:cNvCxnSpPr>
              <a:cxnSpLocks noChangeShapeType="1"/>
            </p:cNvCxnSpPr>
            <p:nvPr/>
          </p:nvCxnSpPr>
          <p:spPr bwMode="auto">
            <a:xfrm>
              <a:off x="4633880" y="2215602"/>
              <a:ext cx="475864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67" name="Text Box 25"/>
            <p:cNvSpPr txBox="1">
              <a:spLocks noChangeArrowheads="1"/>
            </p:cNvSpPr>
            <p:nvPr/>
          </p:nvSpPr>
          <p:spPr bwMode="auto">
            <a:xfrm>
              <a:off x="4648200" y="1295400"/>
              <a:ext cx="621273" cy="318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 Box 26"/>
            <p:cNvSpPr txBox="1">
              <a:spLocks noChangeArrowheads="1"/>
            </p:cNvSpPr>
            <p:nvPr/>
          </p:nvSpPr>
          <p:spPr bwMode="auto">
            <a:xfrm>
              <a:off x="4114800" y="1776509"/>
              <a:ext cx="816530" cy="427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341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 Box 27"/>
            <p:cNvSpPr txBox="1">
              <a:spLocks noChangeArrowheads="1"/>
            </p:cNvSpPr>
            <p:nvPr/>
          </p:nvSpPr>
          <p:spPr bwMode="auto">
            <a:xfrm>
              <a:off x="4114800" y="2094761"/>
              <a:ext cx="763278" cy="308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324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 Box 28"/>
            <p:cNvSpPr txBox="1">
              <a:spLocks noChangeArrowheads="1"/>
            </p:cNvSpPr>
            <p:nvPr/>
          </p:nvSpPr>
          <p:spPr bwMode="auto">
            <a:xfrm>
              <a:off x="4114800" y="2393122"/>
              <a:ext cx="754403" cy="417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310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 Box 29"/>
            <p:cNvSpPr txBox="1">
              <a:spLocks noChangeArrowheads="1"/>
            </p:cNvSpPr>
            <p:nvPr/>
          </p:nvSpPr>
          <p:spPr bwMode="auto">
            <a:xfrm>
              <a:off x="4114800" y="2691485"/>
              <a:ext cx="896409" cy="348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304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Text Box 30"/>
            <p:cNvSpPr txBox="1">
              <a:spLocks noChangeArrowheads="1"/>
            </p:cNvSpPr>
            <p:nvPr/>
          </p:nvSpPr>
          <p:spPr bwMode="auto">
            <a:xfrm>
              <a:off x="4114800" y="2989846"/>
              <a:ext cx="647899" cy="308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294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Text Box 31"/>
            <p:cNvSpPr txBox="1">
              <a:spLocks noChangeArrowheads="1"/>
            </p:cNvSpPr>
            <p:nvPr/>
          </p:nvSpPr>
          <p:spPr bwMode="auto">
            <a:xfrm>
              <a:off x="4136469" y="3268317"/>
              <a:ext cx="816531" cy="407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283k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4114800" y="3586569"/>
              <a:ext cx="887533" cy="497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322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Arc 33"/>
            <p:cNvSpPr>
              <a:spLocks/>
            </p:cNvSpPr>
            <p:nvPr/>
          </p:nvSpPr>
          <p:spPr bwMode="auto">
            <a:xfrm rot="10800000">
              <a:off x="6193716" y="5098269"/>
              <a:ext cx="852032" cy="21487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40 w 43200"/>
                <a:gd name="T1" fmla="*/ 25420 h 25420"/>
                <a:gd name="T2" fmla="*/ 43200 w 43200"/>
                <a:gd name="T3" fmla="*/ 21600 h 25420"/>
                <a:gd name="T4" fmla="*/ 21600 w 43200"/>
                <a:gd name="T5" fmla="*/ 21600 h 25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5420" fill="none" extrusionOk="0">
                  <a:moveTo>
                    <a:pt x="340" y="25419"/>
                  </a:moveTo>
                  <a:cubicBezTo>
                    <a:pt x="113" y="24159"/>
                    <a:pt x="0" y="2288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5420" stroke="0" extrusionOk="0">
                  <a:moveTo>
                    <a:pt x="340" y="25419"/>
                  </a:moveTo>
                  <a:cubicBezTo>
                    <a:pt x="113" y="24159"/>
                    <a:pt x="0" y="2288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Text Box 34"/>
            <p:cNvSpPr txBox="1">
              <a:spLocks noChangeArrowheads="1"/>
            </p:cNvSpPr>
            <p:nvPr/>
          </p:nvSpPr>
          <p:spPr bwMode="auto">
            <a:xfrm>
              <a:off x="7116751" y="5108215"/>
              <a:ext cx="1029538" cy="328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119,000ft-k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5" name="AutoShape 35"/>
            <p:cNvCxnSpPr>
              <a:cxnSpLocks noChangeShapeType="1"/>
            </p:cNvCxnSpPr>
            <p:nvPr/>
          </p:nvCxnSpPr>
          <p:spPr bwMode="auto">
            <a:xfrm flipH="1">
              <a:off x="6175964" y="5555761"/>
              <a:ext cx="931910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96" name="Text Box 36"/>
            <p:cNvSpPr txBox="1">
              <a:spLocks noChangeArrowheads="1"/>
            </p:cNvSpPr>
            <p:nvPr/>
          </p:nvSpPr>
          <p:spPr bwMode="auto">
            <a:xfrm>
              <a:off x="7177703" y="5436529"/>
              <a:ext cx="825406" cy="278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2000k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7" name="Group 37"/>
            <p:cNvGrpSpPr>
              <a:grpSpLocks/>
            </p:cNvGrpSpPr>
            <p:nvPr/>
          </p:nvGrpSpPr>
          <p:grpSpPr bwMode="auto">
            <a:xfrm>
              <a:off x="7853588" y="4549242"/>
              <a:ext cx="1055937" cy="297622"/>
              <a:chOff x="111822921" y="110570770"/>
              <a:chExt cx="1109196" cy="257578"/>
            </a:xfrm>
          </p:grpSpPr>
          <p:cxnSp>
            <p:nvCxnSpPr>
              <p:cNvPr id="98" name="AutoShape 38"/>
              <p:cNvCxnSpPr>
                <a:cxnSpLocks noChangeShapeType="1"/>
              </p:cNvCxnSpPr>
              <p:nvPr/>
            </p:nvCxnSpPr>
            <p:spPr bwMode="auto">
              <a:xfrm flipH="1">
                <a:off x="112057961" y="110648822"/>
                <a:ext cx="631064" cy="1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99" name="Text Box 39"/>
              <p:cNvSpPr txBox="1">
                <a:spLocks noChangeArrowheads="1"/>
              </p:cNvSpPr>
              <p:nvPr/>
            </p:nvSpPr>
            <p:spPr bwMode="auto">
              <a:xfrm>
                <a:off x="112700297" y="11057077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0" name="Text Box 40"/>
              <p:cNvSpPr txBox="1">
                <a:spLocks noChangeArrowheads="1"/>
              </p:cNvSpPr>
              <p:nvPr/>
            </p:nvSpPr>
            <p:spPr bwMode="auto">
              <a:xfrm>
                <a:off x="111822921" y="110570770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924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20200" y="0"/>
            <a:ext cx="9144000" cy="6858000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3000" y="4572000"/>
            <a:ext cx="24384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603200" y="3870755"/>
            <a:ext cx="922338" cy="77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9533020" y="1219200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Shear Wall Design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Designed with boundary elements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Walls of same length designed with same 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rebar configuration  for ease of construction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Typ. (6) or (8) #9’s or #10’s in boundary element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#5’s @ 12” Vertical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#5’s @ 12” Horizontal</a:t>
            </a:r>
          </a:p>
        </p:txBody>
      </p:sp>
      <p:pic>
        <p:nvPicPr>
          <p:cNvPr id="9282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363" y="1328738"/>
            <a:ext cx="7083425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cxnSp>
        <p:nvCxnSpPr>
          <p:cNvPr id="9283" name="AutoShape 67"/>
          <p:cNvCxnSpPr>
            <a:cxnSpLocks noChangeShapeType="1"/>
          </p:cNvCxnSpPr>
          <p:nvPr/>
        </p:nvCxnSpPr>
        <p:spPr bwMode="auto">
          <a:xfrm rot="5400000" flipH="1">
            <a:off x="20778651" y="2919413"/>
            <a:ext cx="266700" cy="0"/>
          </a:xfrm>
          <a:prstGeom prst="straightConnector1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9284" name="AutoShape 68"/>
          <p:cNvCxnSpPr>
            <a:cxnSpLocks noChangeShapeType="1"/>
          </p:cNvCxnSpPr>
          <p:nvPr/>
        </p:nvCxnSpPr>
        <p:spPr bwMode="auto">
          <a:xfrm rot="5400000" flipH="1">
            <a:off x="20286526" y="3208338"/>
            <a:ext cx="266700" cy="0"/>
          </a:xfrm>
          <a:prstGeom prst="straightConnector1">
            <a:avLst/>
          </a:prstGeom>
          <a:noFill/>
          <a:ln w="5715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9285" name="AutoShape 69"/>
          <p:cNvCxnSpPr>
            <a:cxnSpLocks noChangeShapeType="1"/>
          </p:cNvCxnSpPr>
          <p:nvPr/>
        </p:nvCxnSpPr>
        <p:spPr bwMode="auto">
          <a:xfrm rot="5400000" flipH="1">
            <a:off x="21150920" y="2929732"/>
            <a:ext cx="265112" cy="0"/>
          </a:xfrm>
          <a:prstGeom prst="straightConnector1">
            <a:avLst/>
          </a:prstGeom>
          <a:noFill/>
          <a:ln w="57150" algn="ctr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9286" name="AutoShape 70"/>
          <p:cNvCxnSpPr>
            <a:cxnSpLocks noChangeShapeType="1"/>
          </p:cNvCxnSpPr>
          <p:nvPr/>
        </p:nvCxnSpPr>
        <p:spPr bwMode="auto">
          <a:xfrm rot="5400000" flipH="1">
            <a:off x="22111356" y="2928145"/>
            <a:ext cx="265113" cy="0"/>
          </a:xfrm>
          <a:prstGeom prst="straightConnector1">
            <a:avLst/>
          </a:prstGeom>
          <a:noFill/>
          <a:ln w="57150" algn="ctr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9287" name="AutoShape 71"/>
          <p:cNvCxnSpPr>
            <a:cxnSpLocks noChangeShapeType="1"/>
          </p:cNvCxnSpPr>
          <p:nvPr/>
        </p:nvCxnSpPr>
        <p:spPr bwMode="auto">
          <a:xfrm rot="5400000" flipH="1">
            <a:off x="25354620" y="1913732"/>
            <a:ext cx="265112" cy="0"/>
          </a:xfrm>
          <a:prstGeom prst="straightConnector1">
            <a:avLst/>
          </a:prstGeom>
          <a:noFill/>
          <a:ln w="5715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9288" name="AutoShape 72"/>
          <p:cNvCxnSpPr>
            <a:cxnSpLocks noChangeShapeType="1"/>
          </p:cNvCxnSpPr>
          <p:nvPr/>
        </p:nvCxnSpPr>
        <p:spPr bwMode="auto">
          <a:xfrm rot="5400000" flipH="1">
            <a:off x="25829282" y="3202782"/>
            <a:ext cx="265112" cy="0"/>
          </a:xfrm>
          <a:prstGeom prst="straightConnector1">
            <a:avLst/>
          </a:prstGeom>
          <a:noFill/>
          <a:ln w="5715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9289" name="AutoShape 73"/>
          <p:cNvCxnSpPr>
            <a:cxnSpLocks noChangeShapeType="1"/>
          </p:cNvCxnSpPr>
          <p:nvPr/>
        </p:nvCxnSpPr>
        <p:spPr bwMode="auto">
          <a:xfrm rot="5400000">
            <a:off x="21745438" y="2646364"/>
            <a:ext cx="1587" cy="315912"/>
          </a:xfrm>
          <a:prstGeom prst="straightConnector1">
            <a:avLst/>
          </a:prstGeom>
          <a:noFill/>
          <a:ln w="57150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50" name="Text Box 74"/>
          <p:cNvSpPr txBox="1">
            <a:spLocks noChangeArrowheads="1"/>
          </p:cNvSpPr>
          <p:nvPr/>
        </p:nvSpPr>
        <p:spPr bwMode="auto">
          <a:xfrm>
            <a:off x="20127776" y="3124201"/>
            <a:ext cx="2492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1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 Box 75"/>
          <p:cNvSpPr txBox="1">
            <a:spLocks noChangeArrowheads="1"/>
          </p:cNvSpPr>
          <p:nvPr/>
        </p:nvSpPr>
        <p:spPr bwMode="auto">
          <a:xfrm>
            <a:off x="20619901" y="2824163"/>
            <a:ext cx="2524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2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 Box 76"/>
          <p:cNvSpPr txBox="1">
            <a:spLocks noChangeArrowheads="1"/>
          </p:cNvSpPr>
          <p:nvPr/>
        </p:nvSpPr>
        <p:spPr bwMode="auto">
          <a:xfrm>
            <a:off x="21042176" y="2822576"/>
            <a:ext cx="250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3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 Box 77"/>
          <p:cNvSpPr txBox="1">
            <a:spLocks noChangeArrowheads="1"/>
          </p:cNvSpPr>
          <p:nvPr/>
        </p:nvSpPr>
        <p:spPr bwMode="auto">
          <a:xfrm>
            <a:off x="21994676" y="2878138"/>
            <a:ext cx="2524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4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 Box 78"/>
          <p:cNvSpPr txBox="1">
            <a:spLocks noChangeArrowheads="1"/>
          </p:cNvSpPr>
          <p:nvPr/>
        </p:nvSpPr>
        <p:spPr bwMode="auto">
          <a:xfrm>
            <a:off x="24598176" y="2644776"/>
            <a:ext cx="2524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5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 Box 79"/>
          <p:cNvSpPr txBox="1">
            <a:spLocks noChangeArrowheads="1"/>
          </p:cNvSpPr>
          <p:nvPr/>
        </p:nvSpPr>
        <p:spPr bwMode="auto">
          <a:xfrm>
            <a:off x="25230001" y="1895476"/>
            <a:ext cx="2524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6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 Box 80"/>
          <p:cNvSpPr txBox="1">
            <a:spLocks noChangeArrowheads="1"/>
          </p:cNvSpPr>
          <p:nvPr/>
        </p:nvSpPr>
        <p:spPr bwMode="auto">
          <a:xfrm>
            <a:off x="25711013" y="3186113"/>
            <a:ext cx="2524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7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 Box 81"/>
          <p:cNvSpPr txBox="1">
            <a:spLocks noChangeArrowheads="1"/>
          </p:cNvSpPr>
          <p:nvPr/>
        </p:nvSpPr>
        <p:spPr bwMode="auto">
          <a:xfrm>
            <a:off x="21623201" y="2492376"/>
            <a:ext cx="2508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8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298" name="AutoShape 82"/>
          <p:cNvCxnSpPr>
            <a:cxnSpLocks noChangeShapeType="1"/>
          </p:cNvCxnSpPr>
          <p:nvPr/>
        </p:nvCxnSpPr>
        <p:spPr bwMode="auto">
          <a:xfrm rot="5400000" flipH="1">
            <a:off x="24716444" y="2670970"/>
            <a:ext cx="265113" cy="0"/>
          </a:xfrm>
          <a:prstGeom prst="straightConnector1">
            <a:avLst/>
          </a:prstGeom>
          <a:noFill/>
          <a:ln w="57150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grpSp>
        <p:nvGrpSpPr>
          <p:cNvPr id="58" name="Group 83"/>
          <p:cNvGrpSpPr>
            <a:grpSpLocks/>
          </p:cNvGrpSpPr>
          <p:nvPr/>
        </p:nvGrpSpPr>
        <p:grpSpPr bwMode="auto">
          <a:xfrm rot="5400000">
            <a:off x="25043470" y="4756944"/>
            <a:ext cx="1109662" cy="1222375"/>
            <a:chOff x="111551970" y="106340857"/>
            <a:chExt cx="1109194" cy="1221881"/>
          </a:xfrm>
        </p:grpSpPr>
        <p:cxnSp>
          <p:nvCxnSpPr>
            <p:cNvPr id="9300" name="AutoShape 84"/>
            <p:cNvCxnSpPr>
              <a:cxnSpLocks noChangeShapeType="1"/>
            </p:cNvCxnSpPr>
            <p:nvPr/>
          </p:nvCxnSpPr>
          <p:spPr bwMode="auto">
            <a:xfrm>
              <a:off x="112097713" y="106572676"/>
              <a:ext cx="1" cy="721217"/>
            </a:xfrm>
            <a:prstGeom prst="straightConnector1">
              <a:avLst/>
            </a:prstGeom>
            <a:noFill/>
            <a:ln w="38100" algn="ctr">
              <a:solidFill>
                <a:srgbClr val="3B618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301" name="AutoShape 85"/>
            <p:cNvCxnSpPr>
              <a:cxnSpLocks noChangeShapeType="1"/>
            </p:cNvCxnSpPr>
            <p:nvPr/>
          </p:nvCxnSpPr>
          <p:spPr bwMode="auto">
            <a:xfrm flipH="1">
              <a:off x="111787012" y="106931675"/>
              <a:ext cx="631064" cy="1"/>
            </a:xfrm>
            <a:prstGeom prst="straightConnector1">
              <a:avLst/>
            </a:prstGeom>
            <a:noFill/>
            <a:ln w="38100" algn="ctr">
              <a:solidFill>
                <a:srgbClr val="3B618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59" name="Text Box 86"/>
            <p:cNvSpPr txBox="1">
              <a:spLocks noChangeArrowheads="1"/>
            </p:cNvSpPr>
            <p:nvPr/>
          </p:nvSpPr>
          <p:spPr bwMode="auto">
            <a:xfrm>
              <a:off x="112007561" y="106340857"/>
              <a:ext cx="231820" cy="257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Text Box 87"/>
            <p:cNvSpPr txBox="1">
              <a:spLocks noChangeArrowheads="1"/>
            </p:cNvSpPr>
            <p:nvPr/>
          </p:nvSpPr>
          <p:spPr bwMode="auto">
            <a:xfrm>
              <a:off x="112018830" y="107305161"/>
              <a:ext cx="231820" cy="257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Text Box 88"/>
            <p:cNvSpPr txBox="1">
              <a:spLocks noChangeArrowheads="1"/>
            </p:cNvSpPr>
            <p:nvPr/>
          </p:nvSpPr>
          <p:spPr bwMode="auto">
            <a:xfrm>
              <a:off x="112429344" y="106801276"/>
              <a:ext cx="231820" cy="257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 Box 89"/>
            <p:cNvSpPr txBox="1">
              <a:spLocks noChangeArrowheads="1"/>
            </p:cNvSpPr>
            <p:nvPr/>
          </p:nvSpPr>
          <p:spPr bwMode="auto">
            <a:xfrm>
              <a:off x="111551970" y="106799667"/>
              <a:ext cx="231820" cy="257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1337130" y="4254500"/>
            <a:ext cx="4371975" cy="1058862"/>
          </a:xfrm>
          <a:prstGeom prst="rect">
            <a:avLst/>
          </a:prstGeom>
          <a:solidFill>
            <a:srgbClr val="A6A6A6"/>
          </a:solidFill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1638755" y="4443412"/>
            <a:ext cx="161925" cy="114300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11600655" y="4979987"/>
            <a:ext cx="160337" cy="114300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12724605" y="4979987"/>
            <a:ext cx="161925" cy="114300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12703967" y="4433887"/>
            <a:ext cx="161925" cy="114300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AutoShape 8"/>
          <p:cNvSpPr>
            <a:spLocks noChangeArrowheads="1"/>
          </p:cNvSpPr>
          <p:nvPr/>
        </p:nvSpPr>
        <p:spPr bwMode="auto">
          <a:xfrm>
            <a:off x="12153105" y="4433887"/>
            <a:ext cx="160337" cy="114300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12159455" y="4979987"/>
            <a:ext cx="161925" cy="114300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250" name="AutoShape 10"/>
          <p:cNvCxnSpPr>
            <a:cxnSpLocks noChangeShapeType="1"/>
          </p:cNvCxnSpPr>
          <p:nvPr/>
        </p:nvCxnSpPr>
        <p:spPr bwMode="auto">
          <a:xfrm flipV="1">
            <a:off x="11640342" y="4365625"/>
            <a:ext cx="4087813" cy="4762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10251" name="AutoShape 11"/>
          <p:cNvCxnSpPr>
            <a:cxnSpLocks noChangeShapeType="1"/>
          </p:cNvCxnSpPr>
          <p:nvPr/>
        </p:nvCxnSpPr>
        <p:spPr bwMode="auto">
          <a:xfrm flipV="1">
            <a:off x="11659392" y="5172075"/>
            <a:ext cx="4060825" cy="9525"/>
          </a:xfrm>
          <a:prstGeom prst="straightConnector1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36" name="AutoShape 14"/>
          <p:cNvSpPr>
            <a:spLocks noChangeArrowheads="1"/>
          </p:cNvSpPr>
          <p:nvPr/>
        </p:nvSpPr>
        <p:spPr bwMode="auto">
          <a:xfrm>
            <a:off x="13277055" y="4452937"/>
            <a:ext cx="106362" cy="73025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AutoShape 15"/>
          <p:cNvSpPr>
            <a:spLocks noChangeArrowheads="1"/>
          </p:cNvSpPr>
          <p:nvPr/>
        </p:nvSpPr>
        <p:spPr bwMode="auto">
          <a:xfrm>
            <a:off x="14427992" y="4467225"/>
            <a:ext cx="107950" cy="73025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>
            <a:off x="15491617" y="4451350"/>
            <a:ext cx="106363" cy="71437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13272292" y="4997450"/>
            <a:ext cx="106363" cy="73025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AutoShape 18"/>
          <p:cNvSpPr>
            <a:spLocks noChangeArrowheads="1"/>
          </p:cNvSpPr>
          <p:nvPr/>
        </p:nvSpPr>
        <p:spPr bwMode="auto">
          <a:xfrm>
            <a:off x="14429580" y="5016500"/>
            <a:ext cx="107950" cy="73025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AutoShape 19"/>
          <p:cNvSpPr>
            <a:spLocks noChangeArrowheads="1"/>
          </p:cNvSpPr>
          <p:nvPr/>
        </p:nvSpPr>
        <p:spPr bwMode="auto">
          <a:xfrm>
            <a:off x="15520192" y="5048250"/>
            <a:ext cx="106363" cy="73025"/>
          </a:xfrm>
          <a:prstGeom prst="flowChartConnector">
            <a:avLst/>
          </a:prstGeom>
          <a:solidFill>
            <a:srgbClr val="000000"/>
          </a:solidFill>
          <a:ln w="9525" algn="in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AutoShape 20"/>
          <p:cNvSpPr>
            <a:spLocks/>
          </p:cNvSpPr>
          <p:nvPr/>
        </p:nvSpPr>
        <p:spPr bwMode="auto">
          <a:xfrm>
            <a:off x="15678942" y="4038600"/>
            <a:ext cx="92075" cy="1398587"/>
          </a:xfrm>
          <a:prstGeom prst="leftBrace">
            <a:avLst>
              <a:gd name="adj1" fmla="val 126580"/>
              <a:gd name="adj2" fmla="val 50000"/>
            </a:avLst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11273630" y="4114800"/>
            <a:ext cx="1897062" cy="1338262"/>
          </a:xfrm>
          <a:prstGeom prst="ellipse">
            <a:avLst/>
          </a:prstGeom>
          <a:noFill/>
          <a:ln w="28575" algn="in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13075442" y="4098925"/>
            <a:ext cx="2797175" cy="1338262"/>
          </a:xfrm>
          <a:prstGeom prst="ellipse">
            <a:avLst/>
          </a:prstGeom>
          <a:noFill/>
          <a:ln w="28575" algn="in">
            <a:solidFill>
              <a:srgbClr val="00B0F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Oval 23"/>
          <p:cNvSpPr>
            <a:spLocks noChangeArrowheads="1"/>
          </p:cNvSpPr>
          <p:nvPr/>
        </p:nvSpPr>
        <p:spPr bwMode="auto">
          <a:xfrm>
            <a:off x="11360942" y="5595865"/>
            <a:ext cx="395287" cy="273050"/>
          </a:xfrm>
          <a:prstGeom prst="ellipse">
            <a:avLst/>
          </a:prstGeom>
          <a:noFill/>
          <a:ln w="28575" algn="in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11791154" y="5575299"/>
            <a:ext cx="2962275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Boundary Element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 Box 25"/>
          <p:cNvSpPr txBox="1">
            <a:spLocks noChangeArrowheads="1"/>
          </p:cNvSpPr>
          <p:nvPr/>
        </p:nvSpPr>
        <p:spPr bwMode="auto">
          <a:xfrm>
            <a:off x="11783217" y="5894387"/>
            <a:ext cx="498078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Temperature/Shrinkage and Shear Reinforcing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Oval 26"/>
          <p:cNvSpPr>
            <a:spLocks noChangeArrowheads="1"/>
          </p:cNvSpPr>
          <p:nvPr/>
        </p:nvSpPr>
        <p:spPr bwMode="auto">
          <a:xfrm>
            <a:off x="11339512" y="5956227"/>
            <a:ext cx="395288" cy="273050"/>
          </a:xfrm>
          <a:prstGeom prst="ellipse">
            <a:avLst/>
          </a:prstGeom>
          <a:noFill/>
          <a:ln w="28575" algn="in">
            <a:solidFill>
              <a:srgbClr val="00B0F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1582400" y="4433887"/>
            <a:ext cx="1327945" cy="68738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1800680" y="4433887"/>
            <a:ext cx="162720" cy="1351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582400" y="4555947"/>
            <a:ext cx="162720" cy="1351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Multiply 67"/>
          <p:cNvSpPr/>
          <p:nvPr/>
        </p:nvSpPr>
        <p:spPr>
          <a:xfrm rot="19634866">
            <a:off x="22760760" y="2913803"/>
            <a:ext cx="445183" cy="327344"/>
          </a:xfrm>
          <a:prstGeom prst="mathMultiply">
            <a:avLst>
              <a:gd name="adj1" fmla="val 1078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 Box 81"/>
          <p:cNvSpPr txBox="1">
            <a:spLocks noChangeArrowheads="1"/>
          </p:cNvSpPr>
          <p:nvPr/>
        </p:nvSpPr>
        <p:spPr bwMode="auto">
          <a:xfrm>
            <a:off x="22631400" y="2621757"/>
            <a:ext cx="90953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COR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3" name="AutoShape 67"/>
          <p:cNvCxnSpPr>
            <a:cxnSpLocks noChangeShapeType="1"/>
          </p:cNvCxnSpPr>
          <p:nvPr/>
        </p:nvCxnSpPr>
        <p:spPr bwMode="auto">
          <a:xfrm>
            <a:off x="18643288" y="2743200"/>
            <a:ext cx="381000" cy="0"/>
          </a:xfrm>
          <a:prstGeom prst="straightConnector1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135" name="AutoShape 70"/>
          <p:cNvCxnSpPr>
            <a:cxnSpLocks noChangeShapeType="1"/>
          </p:cNvCxnSpPr>
          <p:nvPr/>
        </p:nvCxnSpPr>
        <p:spPr bwMode="auto">
          <a:xfrm>
            <a:off x="18643288" y="2362200"/>
            <a:ext cx="381000" cy="0"/>
          </a:xfrm>
          <a:prstGeom prst="straightConnector1">
            <a:avLst/>
          </a:prstGeom>
          <a:noFill/>
          <a:ln w="57150" algn="ctr">
            <a:solidFill>
              <a:schemeClr val="accent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138" name="AutoShape 68"/>
          <p:cNvCxnSpPr>
            <a:cxnSpLocks noChangeShapeType="1"/>
          </p:cNvCxnSpPr>
          <p:nvPr/>
        </p:nvCxnSpPr>
        <p:spPr bwMode="auto">
          <a:xfrm>
            <a:off x="18643288" y="3124200"/>
            <a:ext cx="381000" cy="0"/>
          </a:xfrm>
          <a:prstGeom prst="straightConnector1">
            <a:avLst/>
          </a:prstGeom>
          <a:noFill/>
          <a:ln w="5715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142" name="Text Box 74"/>
          <p:cNvSpPr txBox="1">
            <a:spLocks noChangeArrowheads="1"/>
          </p:cNvSpPr>
          <p:nvPr/>
        </p:nvSpPr>
        <p:spPr bwMode="auto">
          <a:xfrm>
            <a:off x="19079851" y="2196746"/>
            <a:ext cx="2492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8’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Text Box 74"/>
          <p:cNvSpPr txBox="1">
            <a:spLocks noChangeArrowheads="1"/>
          </p:cNvSpPr>
          <p:nvPr/>
        </p:nvSpPr>
        <p:spPr bwMode="auto">
          <a:xfrm>
            <a:off x="19024288" y="2570829"/>
            <a:ext cx="4829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pitchFamily="34" charset="0"/>
              </a:rPr>
              <a:t>10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Text Box 74"/>
          <p:cNvSpPr txBox="1">
            <a:spLocks noChangeArrowheads="1"/>
          </p:cNvSpPr>
          <p:nvPr/>
        </p:nvSpPr>
        <p:spPr bwMode="auto">
          <a:xfrm>
            <a:off x="19024288" y="2968625"/>
            <a:ext cx="4829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Arial" pitchFamily="34" charset="0"/>
              </a:rPr>
              <a:t>11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’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 rot="5400000">
            <a:off x="25113467" y="1754928"/>
            <a:ext cx="716005" cy="346138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 rot="10800000">
            <a:off x="21412200" y="2606616"/>
            <a:ext cx="589799" cy="288984"/>
          </a:xfrm>
          <a:prstGeom prst="rect">
            <a:avLst/>
          </a:prstGeom>
          <a:solidFill>
            <a:schemeClr val="accent6">
              <a:lumMod val="60000"/>
              <a:lumOff val="4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 rot="16200000">
            <a:off x="20924408" y="2837208"/>
            <a:ext cx="589799" cy="288984"/>
          </a:xfrm>
          <a:prstGeom prst="rect">
            <a:avLst/>
          </a:prstGeom>
          <a:solidFill>
            <a:schemeClr val="accent3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152401"/>
            <a:ext cx="1019677" cy="656590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4800600" y="1013922"/>
            <a:ext cx="3300664" cy="499015"/>
          </a:xfrm>
          <a:prstGeom prst="rect">
            <a:avLst/>
          </a:prstGeom>
          <a:solidFill>
            <a:schemeClr val="bg1"/>
          </a:solidFill>
          <a:ln w="9525" algn="in">
            <a:noFill/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Story Forces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3958389" y="1404938"/>
            <a:ext cx="4956040" cy="4462462"/>
            <a:chOff x="4114800" y="1295400"/>
            <a:chExt cx="4582459" cy="4419600"/>
          </a:xfrm>
        </p:grpSpPr>
        <p:pic>
          <p:nvPicPr>
            <p:cNvPr id="99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7036" y="1383228"/>
              <a:ext cx="3076857" cy="3677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126" name="AutoShape 9"/>
            <p:cNvCxnSpPr>
              <a:cxnSpLocks noChangeShapeType="1"/>
            </p:cNvCxnSpPr>
            <p:nvPr/>
          </p:nvCxnSpPr>
          <p:spPr bwMode="auto">
            <a:xfrm>
              <a:off x="5097675" y="1458652"/>
              <a:ext cx="434476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27" name="AutoShape 10"/>
            <p:cNvCxnSpPr>
              <a:cxnSpLocks noChangeShapeType="1"/>
            </p:cNvCxnSpPr>
            <p:nvPr/>
          </p:nvCxnSpPr>
          <p:spPr bwMode="auto">
            <a:xfrm>
              <a:off x="4642755" y="2513569"/>
              <a:ext cx="466990" cy="994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28" name="AutoShape 11"/>
            <p:cNvCxnSpPr>
              <a:cxnSpLocks noChangeShapeType="1"/>
            </p:cNvCxnSpPr>
            <p:nvPr/>
          </p:nvCxnSpPr>
          <p:spPr bwMode="auto">
            <a:xfrm flipV="1">
              <a:off x="4648200" y="2818597"/>
              <a:ext cx="449476" cy="556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30" name="AutoShape 12"/>
            <p:cNvCxnSpPr>
              <a:cxnSpLocks noChangeShapeType="1"/>
            </p:cNvCxnSpPr>
            <p:nvPr/>
          </p:nvCxnSpPr>
          <p:spPr bwMode="auto">
            <a:xfrm>
              <a:off x="4633880" y="3113680"/>
              <a:ext cx="467820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31" name="AutoShape 13"/>
            <p:cNvCxnSpPr>
              <a:cxnSpLocks noChangeShapeType="1"/>
            </p:cNvCxnSpPr>
            <p:nvPr/>
          </p:nvCxnSpPr>
          <p:spPr bwMode="auto">
            <a:xfrm>
              <a:off x="4648200" y="3378513"/>
              <a:ext cx="449475" cy="459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34" name="AutoShape 14"/>
            <p:cNvCxnSpPr>
              <a:cxnSpLocks noChangeShapeType="1"/>
            </p:cNvCxnSpPr>
            <p:nvPr/>
          </p:nvCxnSpPr>
          <p:spPr bwMode="auto">
            <a:xfrm>
              <a:off x="4648200" y="3693036"/>
              <a:ext cx="461544" cy="225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36" name="AutoShape 15"/>
            <p:cNvCxnSpPr>
              <a:cxnSpLocks noChangeShapeType="1"/>
            </p:cNvCxnSpPr>
            <p:nvPr/>
          </p:nvCxnSpPr>
          <p:spPr bwMode="auto">
            <a:xfrm flipV="1">
              <a:off x="4648200" y="1894861"/>
              <a:ext cx="457521" cy="427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37" name="AutoShape 16"/>
            <p:cNvCxnSpPr>
              <a:cxnSpLocks noChangeShapeType="1"/>
            </p:cNvCxnSpPr>
            <p:nvPr/>
          </p:nvCxnSpPr>
          <p:spPr bwMode="auto">
            <a:xfrm>
              <a:off x="4633880" y="2215602"/>
              <a:ext cx="475864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139" name="Text Box 25"/>
            <p:cNvSpPr txBox="1">
              <a:spLocks noChangeArrowheads="1"/>
            </p:cNvSpPr>
            <p:nvPr/>
          </p:nvSpPr>
          <p:spPr bwMode="auto">
            <a:xfrm>
              <a:off x="4648200" y="1295400"/>
              <a:ext cx="621273" cy="318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200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Text Box 26"/>
            <p:cNvSpPr txBox="1">
              <a:spLocks noChangeArrowheads="1"/>
            </p:cNvSpPr>
            <p:nvPr/>
          </p:nvSpPr>
          <p:spPr bwMode="auto">
            <a:xfrm>
              <a:off x="4114800" y="1776509"/>
              <a:ext cx="816530" cy="427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341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Text Box 27"/>
            <p:cNvSpPr txBox="1">
              <a:spLocks noChangeArrowheads="1"/>
            </p:cNvSpPr>
            <p:nvPr/>
          </p:nvSpPr>
          <p:spPr bwMode="auto">
            <a:xfrm>
              <a:off x="4114800" y="2094761"/>
              <a:ext cx="763278" cy="308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324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5" name="Text Box 28"/>
            <p:cNvSpPr txBox="1">
              <a:spLocks noChangeArrowheads="1"/>
            </p:cNvSpPr>
            <p:nvPr/>
          </p:nvSpPr>
          <p:spPr bwMode="auto">
            <a:xfrm>
              <a:off x="4114800" y="2393122"/>
              <a:ext cx="754403" cy="417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310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Text Box 29"/>
            <p:cNvSpPr txBox="1">
              <a:spLocks noChangeArrowheads="1"/>
            </p:cNvSpPr>
            <p:nvPr/>
          </p:nvSpPr>
          <p:spPr bwMode="auto">
            <a:xfrm>
              <a:off x="4114800" y="2691485"/>
              <a:ext cx="896409" cy="348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304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Text Box 30"/>
            <p:cNvSpPr txBox="1">
              <a:spLocks noChangeArrowheads="1"/>
            </p:cNvSpPr>
            <p:nvPr/>
          </p:nvSpPr>
          <p:spPr bwMode="auto">
            <a:xfrm>
              <a:off x="4114800" y="2989846"/>
              <a:ext cx="647899" cy="308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294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Text Box 31"/>
            <p:cNvSpPr txBox="1">
              <a:spLocks noChangeArrowheads="1"/>
            </p:cNvSpPr>
            <p:nvPr/>
          </p:nvSpPr>
          <p:spPr bwMode="auto">
            <a:xfrm>
              <a:off x="4136469" y="3268317"/>
              <a:ext cx="816531" cy="407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283k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Text Box 32"/>
            <p:cNvSpPr txBox="1">
              <a:spLocks noChangeArrowheads="1"/>
            </p:cNvSpPr>
            <p:nvPr/>
          </p:nvSpPr>
          <p:spPr bwMode="auto">
            <a:xfrm>
              <a:off x="4114800" y="3586569"/>
              <a:ext cx="887533" cy="497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322</a:t>
              </a: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Arc 33"/>
            <p:cNvSpPr>
              <a:spLocks/>
            </p:cNvSpPr>
            <p:nvPr/>
          </p:nvSpPr>
          <p:spPr bwMode="auto">
            <a:xfrm rot="10800000">
              <a:off x="6193716" y="5098269"/>
              <a:ext cx="852032" cy="21487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40 w 43200"/>
                <a:gd name="T1" fmla="*/ 25420 h 25420"/>
                <a:gd name="T2" fmla="*/ 43200 w 43200"/>
                <a:gd name="T3" fmla="*/ 21600 h 25420"/>
                <a:gd name="T4" fmla="*/ 21600 w 43200"/>
                <a:gd name="T5" fmla="*/ 21600 h 25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5420" fill="none" extrusionOk="0">
                  <a:moveTo>
                    <a:pt x="340" y="25419"/>
                  </a:moveTo>
                  <a:cubicBezTo>
                    <a:pt x="113" y="24159"/>
                    <a:pt x="0" y="2288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5420" stroke="0" extrusionOk="0">
                  <a:moveTo>
                    <a:pt x="340" y="25419"/>
                  </a:moveTo>
                  <a:cubicBezTo>
                    <a:pt x="113" y="24159"/>
                    <a:pt x="0" y="2288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Text Box 34"/>
            <p:cNvSpPr txBox="1">
              <a:spLocks noChangeArrowheads="1"/>
            </p:cNvSpPr>
            <p:nvPr/>
          </p:nvSpPr>
          <p:spPr bwMode="auto">
            <a:xfrm>
              <a:off x="7116751" y="5108215"/>
              <a:ext cx="1029538" cy="328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119,000ft-k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5" name="AutoShape 35"/>
            <p:cNvCxnSpPr>
              <a:cxnSpLocks noChangeShapeType="1"/>
            </p:cNvCxnSpPr>
            <p:nvPr/>
          </p:nvCxnSpPr>
          <p:spPr bwMode="auto">
            <a:xfrm flipH="1">
              <a:off x="6175964" y="5555761"/>
              <a:ext cx="931910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156" name="Text Box 36"/>
            <p:cNvSpPr txBox="1">
              <a:spLocks noChangeArrowheads="1"/>
            </p:cNvSpPr>
            <p:nvPr/>
          </p:nvSpPr>
          <p:spPr bwMode="auto">
            <a:xfrm>
              <a:off x="7177703" y="5436529"/>
              <a:ext cx="825406" cy="278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2000k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7" name="Group 37"/>
            <p:cNvGrpSpPr>
              <a:grpSpLocks/>
            </p:cNvGrpSpPr>
            <p:nvPr/>
          </p:nvGrpSpPr>
          <p:grpSpPr bwMode="auto">
            <a:xfrm>
              <a:off x="7641319" y="4549242"/>
              <a:ext cx="1055940" cy="297622"/>
              <a:chOff x="111599931" y="110570770"/>
              <a:chExt cx="1109199" cy="257578"/>
            </a:xfrm>
          </p:grpSpPr>
          <p:cxnSp>
            <p:nvCxnSpPr>
              <p:cNvPr id="158" name="AutoShape 38"/>
              <p:cNvCxnSpPr>
                <a:cxnSpLocks noChangeShapeType="1"/>
              </p:cNvCxnSpPr>
              <p:nvPr/>
            </p:nvCxnSpPr>
            <p:spPr bwMode="auto">
              <a:xfrm flipH="1">
                <a:off x="111834973" y="110648822"/>
                <a:ext cx="631064" cy="1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159" name="Text Box 39"/>
              <p:cNvSpPr txBox="1">
                <a:spLocks noChangeArrowheads="1"/>
              </p:cNvSpPr>
              <p:nvPr/>
            </p:nvSpPr>
            <p:spPr bwMode="auto">
              <a:xfrm>
                <a:off x="112477310" y="11057077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" name="Text Box 40"/>
              <p:cNvSpPr txBox="1">
                <a:spLocks noChangeArrowheads="1"/>
              </p:cNvSpPr>
              <p:nvPr/>
            </p:nvSpPr>
            <p:spPr bwMode="auto">
              <a:xfrm>
                <a:off x="111599931" y="110570770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083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78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9533020" y="1790282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Shear Wall Placement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Main goal was to not disrupt the architectural flow of the building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Could not be avoided entirely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16" name="Group 9215"/>
          <p:cNvGrpSpPr/>
          <p:nvPr/>
        </p:nvGrpSpPr>
        <p:grpSpPr>
          <a:xfrm>
            <a:off x="4089027" y="1828800"/>
            <a:ext cx="4850871" cy="3653630"/>
            <a:chOff x="19621363" y="1328738"/>
            <a:chExt cx="7083425" cy="4995862"/>
          </a:xfrm>
        </p:grpSpPr>
        <p:sp>
          <p:nvSpPr>
            <p:cNvPr id="8" name="Rectangle 7"/>
            <p:cNvSpPr/>
            <p:nvPr/>
          </p:nvSpPr>
          <p:spPr>
            <a:xfrm>
              <a:off x="24003000" y="4572000"/>
              <a:ext cx="24384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603200" y="3870755"/>
              <a:ext cx="922338" cy="777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82" name="Picture 6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363" y="1328738"/>
              <a:ext cx="7083425" cy="450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9283" name="AutoShape 67"/>
            <p:cNvCxnSpPr>
              <a:cxnSpLocks noChangeShapeType="1"/>
            </p:cNvCxnSpPr>
            <p:nvPr/>
          </p:nvCxnSpPr>
          <p:spPr bwMode="auto">
            <a:xfrm rot="5400000" flipH="1">
              <a:off x="20778651" y="2919413"/>
              <a:ext cx="266700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4" name="AutoShape 68"/>
            <p:cNvCxnSpPr>
              <a:cxnSpLocks noChangeShapeType="1"/>
            </p:cNvCxnSpPr>
            <p:nvPr/>
          </p:nvCxnSpPr>
          <p:spPr bwMode="auto">
            <a:xfrm rot="5400000" flipH="1">
              <a:off x="20286526" y="3208338"/>
              <a:ext cx="266700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5" name="AutoShape 69"/>
            <p:cNvCxnSpPr>
              <a:cxnSpLocks noChangeShapeType="1"/>
            </p:cNvCxnSpPr>
            <p:nvPr/>
          </p:nvCxnSpPr>
          <p:spPr bwMode="auto">
            <a:xfrm rot="5400000" flipH="1">
              <a:off x="21150920" y="2929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6" name="AutoShape 70"/>
            <p:cNvCxnSpPr>
              <a:cxnSpLocks noChangeShapeType="1"/>
            </p:cNvCxnSpPr>
            <p:nvPr/>
          </p:nvCxnSpPr>
          <p:spPr bwMode="auto">
            <a:xfrm rot="5400000" flipH="1">
              <a:off x="22111356" y="2928145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7" name="AutoShape 71"/>
            <p:cNvCxnSpPr>
              <a:cxnSpLocks noChangeShapeType="1"/>
            </p:cNvCxnSpPr>
            <p:nvPr/>
          </p:nvCxnSpPr>
          <p:spPr bwMode="auto">
            <a:xfrm rot="5400000" flipH="1">
              <a:off x="25354620" y="1913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8" name="AutoShape 72"/>
            <p:cNvCxnSpPr>
              <a:cxnSpLocks noChangeShapeType="1"/>
            </p:cNvCxnSpPr>
            <p:nvPr/>
          </p:nvCxnSpPr>
          <p:spPr bwMode="auto">
            <a:xfrm rot="5400000" flipH="1">
              <a:off x="25829282" y="320278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9" name="AutoShape 73"/>
            <p:cNvCxnSpPr>
              <a:cxnSpLocks noChangeShapeType="1"/>
            </p:cNvCxnSpPr>
            <p:nvPr/>
          </p:nvCxnSpPr>
          <p:spPr bwMode="auto">
            <a:xfrm rot="5400000">
              <a:off x="21745438" y="2646364"/>
              <a:ext cx="1587" cy="315912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20127776" y="3124201"/>
              <a:ext cx="249237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Box 75"/>
            <p:cNvSpPr txBox="1">
              <a:spLocks noChangeArrowheads="1"/>
            </p:cNvSpPr>
            <p:nvPr/>
          </p:nvSpPr>
          <p:spPr bwMode="auto">
            <a:xfrm>
              <a:off x="20619901" y="2824163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 Box 76"/>
            <p:cNvSpPr txBox="1">
              <a:spLocks noChangeArrowheads="1"/>
            </p:cNvSpPr>
            <p:nvPr/>
          </p:nvSpPr>
          <p:spPr bwMode="auto">
            <a:xfrm>
              <a:off x="21042176" y="2822576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77"/>
            <p:cNvSpPr txBox="1">
              <a:spLocks noChangeArrowheads="1"/>
            </p:cNvSpPr>
            <p:nvPr/>
          </p:nvSpPr>
          <p:spPr bwMode="auto">
            <a:xfrm>
              <a:off x="21994676" y="2878138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78"/>
            <p:cNvSpPr txBox="1">
              <a:spLocks noChangeArrowheads="1"/>
            </p:cNvSpPr>
            <p:nvPr/>
          </p:nvSpPr>
          <p:spPr bwMode="auto">
            <a:xfrm>
              <a:off x="24554883" y="2579061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 Box 79"/>
            <p:cNvSpPr txBox="1">
              <a:spLocks noChangeArrowheads="1"/>
            </p:cNvSpPr>
            <p:nvPr/>
          </p:nvSpPr>
          <p:spPr bwMode="auto">
            <a:xfrm>
              <a:off x="25111233" y="1849706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 Box 80"/>
            <p:cNvSpPr txBox="1">
              <a:spLocks noChangeArrowheads="1"/>
            </p:cNvSpPr>
            <p:nvPr/>
          </p:nvSpPr>
          <p:spPr bwMode="auto">
            <a:xfrm>
              <a:off x="25667584" y="3186112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 Box 81"/>
            <p:cNvSpPr txBox="1">
              <a:spLocks noChangeArrowheads="1"/>
            </p:cNvSpPr>
            <p:nvPr/>
          </p:nvSpPr>
          <p:spPr bwMode="auto">
            <a:xfrm>
              <a:off x="21623201" y="2375279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298" name="AutoShape 82"/>
            <p:cNvCxnSpPr>
              <a:cxnSpLocks noChangeShapeType="1"/>
            </p:cNvCxnSpPr>
            <p:nvPr/>
          </p:nvCxnSpPr>
          <p:spPr bwMode="auto">
            <a:xfrm rot="5400000" flipH="1">
              <a:off x="24716444" y="2670970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grpSp>
          <p:nvGrpSpPr>
            <p:cNvPr id="58" name="Group 83"/>
            <p:cNvGrpSpPr>
              <a:grpSpLocks/>
            </p:cNvGrpSpPr>
            <p:nvPr/>
          </p:nvGrpSpPr>
          <p:grpSpPr bwMode="auto">
            <a:xfrm rot="5400000">
              <a:off x="25043470" y="4756944"/>
              <a:ext cx="1109662" cy="1222375"/>
              <a:chOff x="111551970" y="106340857"/>
              <a:chExt cx="1109194" cy="1221881"/>
            </a:xfrm>
          </p:grpSpPr>
          <p:cxnSp>
            <p:nvCxnSpPr>
              <p:cNvPr id="9300" name="AutoShape 84"/>
              <p:cNvCxnSpPr>
                <a:cxnSpLocks noChangeShapeType="1"/>
              </p:cNvCxnSpPr>
              <p:nvPr/>
            </p:nvCxnSpPr>
            <p:spPr bwMode="auto">
              <a:xfrm>
                <a:off x="112097713" y="106572676"/>
                <a:ext cx="1" cy="721217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01" name="AutoShape 85"/>
              <p:cNvCxnSpPr>
                <a:cxnSpLocks noChangeShapeType="1"/>
              </p:cNvCxnSpPr>
              <p:nvPr/>
            </p:nvCxnSpPr>
            <p:spPr bwMode="auto">
              <a:xfrm flipH="1">
                <a:off x="111787012" y="106931675"/>
                <a:ext cx="631064" cy="1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Text Box 86"/>
              <p:cNvSpPr txBox="1">
                <a:spLocks noChangeArrowheads="1"/>
              </p:cNvSpPr>
              <p:nvPr/>
            </p:nvSpPr>
            <p:spPr bwMode="auto">
              <a:xfrm>
                <a:off x="112007561" y="10634085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N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Text Box 87"/>
              <p:cNvSpPr txBox="1">
                <a:spLocks noChangeArrowheads="1"/>
              </p:cNvSpPr>
              <p:nvPr/>
            </p:nvSpPr>
            <p:spPr bwMode="auto">
              <a:xfrm>
                <a:off x="112018830" y="10730516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Text Box 88"/>
              <p:cNvSpPr txBox="1">
                <a:spLocks noChangeArrowheads="1"/>
              </p:cNvSpPr>
              <p:nvPr/>
            </p:nvSpPr>
            <p:spPr bwMode="auto">
              <a:xfrm>
                <a:off x="112429344" y="106801276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 Box 89"/>
              <p:cNvSpPr txBox="1">
                <a:spLocks noChangeArrowheads="1"/>
              </p:cNvSpPr>
              <p:nvPr/>
            </p:nvSpPr>
            <p:spPr bwMode="auto">
              <a:xfrm>
                <a:off x="111551970" y="10679966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75" y="152400"/>
            <a:ext cx="454342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64800" y="414738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Pre-function Space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9058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78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9533020" y="1790282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Shear Wall Placement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Main goal was to not disrupt the architectural flow of the building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Could not be avoided entirely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16" name="Group 9215"/>
          <p:cNvGrpSpPr/>
          <p:nvPr/>
        </p:nvGrpSpPr>
        <p:grpSpPr>
          <a:xfrm>
            <a:off x="4089027" y="1828800"/>
            <a:ext cx="4850871" cy="3653630"/>
            <a:chOff x="19621363" y="1328738"/>
            <a:chExt cx="7083425" cy="4995862"/>
          </a:xfrm>
        </p:grpSpPr>
        <p:sp>
          <p:nvSpPr>
            <p:cNvPr id="8" name="Rectangle 7"/>
            <p:cNvSpPr/>
            <p:nvPr/>
          </p:nvSpPr>
          <p:spPr>
            <a:xfrm>
              <a:off x="24003000" y="4572000"/>
              <a:ext cx="24384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603200" y="3870755"/>
              <a:ext cx="922338" cy="777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82" name="Picture 6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363" y="1328738"/>
              <a:ext cx="7083425" cy="450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9283" name="AutoShape 67"/>
            <p:cNvCxnSpPr>
              <a:cxnSpLocks noChangeShapeType="1"/>
            </p:cNvCxnSpPr>
            <p:nvPr/>
          </p:nvCxnSpPr>
          <p:spPr bwMode="auto">
            <a:xfrm rot="5400000" flipH="1">
              <a:off x="20778651" y="2919413"/>
              <a:ext cx="266700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4" name="AutoShape 68"/>
            <p:cNvCxnSpPr>
              <a:cxnSpLocks noChangeShapeType="1"/>
            </p:cNvCxnSpPr>
            <p:nvPr/>
          </p:nvCxnSpPr>
          <p:spPr bwMode="auto">
            <a:xfrm rot="5400000" flipH="1">
              <a:off x="20286526" y="3208338"/>
              <a:ext cx="266700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5" name="AutoShape 69"/>
            <p:cNvCxnSpPr>
              <a:cxnSpLocks noChangeShapeType="1"/>
            </p:cNvCxnSpPr>
            <p:nvPr/>
          </p:nvCxnSpPr>
          <p:spPr bwMode="auto">
            <a:xfrm rot="5400000" flipH="1">
              <a:off x="21150920" y="2929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6" name="AutoShape 70"/>
            <p:cNvCxnSpPr>
              <a:cxnSpLocks noChangeShapeType="1"/>
            </p:cNvCxnSpPr>
            <p:nvPr/>
          </p:nvCxnSpPr>
          <p:spPr bwMode="auto">
            <a:xfrm rot="5400000" flipH="1">
              <a:off x="22111356" y="2928145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7" name="AutoShape 71"/>
            <p:cNvCxnSpPr>
              <a:cxnSpLocks noChangeShapeType="1"/>
            </p:cNvCxnSpPr>
            <p:nvPr/>
          </p:nvCxnSpPr>
          <p:spPr bwMode="auto">
            <a:xfrm rot="5400000" flipH="1">
              <a:off x="25354620" y="1913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8" name="AutoShape 72"/>
            <p:cNvCxnSpPr>
              <a:cxnSpLocks noChangeShapeType="1"/>
            </p:cNvCxnSpPr>
            <p:nvPr/>
          </p:nvCxnSpPr>
          <p:spPr bwMode="auto">
            <a:xfrm rot="5400000" flipH="1">
              <a:off x="25829282" y="320278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9" name="AutoShape 73"/>
            <p:cNvCxnSpPr>
              <a:cxnSpLocks noChangeShapeType="1"/>
            </p:cNvCxnSpPr>
            <p:nvPr/>
          </p:nvCxnSpPr>
          <p:spPr bwMode="auto">
            <a:xfrm rot="5400000">
              <a:off x="21745438" y="2646364"/>
              <a:ext cx="1587" cy="315912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20127776" y="3124201"/>
              <a:ext cx="249237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Box 75"/>
            <p:cNvSpPr txBox="1">
              <a:spLocks noChangeArrowheads="1"/>
            </p:cNvSpPr>
            <p:nvPr/>
          </p:nvSpPr>
          <p:spPr bwMode="auto">
            <a:xfrm>
              <a:off x="20619901" y="2824163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 Box 76"/>
            <p:cNvSpPr txBox="1">
              <a:spLocks noChangeArrowheads="1"/>
            </p:cNvSpPr>
            <p:nvPr/>
          </p:nvSpPr>
          <p:spPr bwMode="auto">
            <a:xfrm>
              <a:off x="21042176" y="2822576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77"/>
            <p:cNvSpPr txBox="1">
              <a:spLocks noChangeArrowheads="1"/>
            </p:cNvSpPr>
            <p:nvPr/>
          </p:nvSpPr>
          <p:spPr bwMode="auto">
            <a:xfrm>
              <a:off x="21994676" y="2878138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78"/>
            <p:cNvSpPr txBox="1">
              <a:spLocks noChangeArrowheads="1"/>
            </p:cNvSpPr>
            <p:nvPr/>
          </p:nvSpPr>
          <p:spPr bwMode="auto">
            <a:xfrm>
              <a:off x="24554883" y="2579061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 Box 79"/>
            <p:cNvSpPr txBox="1">
              <a:spLocks noChangeArrowheads="1"/>
            </p:cNvSpPr>
            <p:nvPr/>
          </p:nvSpPr>
          <p:spPr bwMode="auto">
            <a:xfrm>
              <a:off x="25111233" y="1849706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 Box 80"/>
            <p:cNvSpPr txBox="1">
              <a:spLocks noChangeArrowheads="1"/>
            </p:cNvSpPr>
            <p:nvPr/>
          </p:nvSpPr>
          <p:spPr bwMode="auto">
            <a:xfrm>
              <a:off x="25667584" y="3186112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 Box 81"/>
            <p:cNvSpPr txBox="1">
              <a:spLocks noChangeArrowheads="1"/>
            </p:cNvSpPr>
            <p:nvPr/>
          </p:nvSpPr>
          <p:spPr bwMode="auto">
            <a:xfrm>
              <a:off x="21623201" y="2375279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298" name="AutoShape 82"/>
            <p:cNvCxnSpPr>
              <a:cxnSpLocks noChangeShapeType="1"/>
            </p:cNvCxnSpPr>
            <p:nvPr/>
          </p:nvCxnSpPr>
          <p:spPr bwMode="auto">
            <a:xfrm rot="5400000" flipH="1">
              <a:off x="24716444" y="2670970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grpSp>
          <p:nvGrpSpPr>
            <p:cNvPr id="58" name="Group 83"/>
            <p:cNvGrpSpPr>
              <a:grpSpLocks/>
            </p:cNvGrpSpPr>
            <p:nvPr/>
          </p:nvGrpSpPr>
          <p:grpSpPr bwMode="auto">
            <a:xfrm rot="5400000">
              <a:off x="25043470" y="4756944"/>
              <a:ext cx="1109662" cy="1222375"/>
              <a:chOff x="111551970" y="106340857"/>
              <a:chExt cx="1109194" cy="1221881"/>
            </a:xfrm>
          </p:grpSpPr>
          <p:cxnSp>
            <p:nvCxnSpPr>
              <p:cNvPr id="9300" name="AutoShape 84"/>
              <p:cNvCxnSpPr>
                <a:cxnSpLocks noChangeShapeType="1"/>
              </p:cNvCxnSpPr>
              <p:nvPr/>
            </p:nvCxnSpPr>
            <p:spPr bwMode="auto">
              <a:xfrm>
                <a:off x="112097713" y="106572676"/>
                <a:ext cx="1" cy="721217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01" name="AutoShape 85"/>
              <p:cNvCxnSpPr>
                <a:cxnSpLocks noChangeShapeType="1"/>
              </p:cNvCxnSpPr>
              <p:nvPr/>
            </p:nvCxnSpPr>
            <p:spPr bwMode="auto">
              <a:xfrm flipH="1">
                <a:off x="111787012" y="106931675"/>
                <a:ext cx="631064" cy="1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Text Box 86"/>
              <p:cNvSpPr txBox="1">
                <a:spLocks noChangeArrowheads="1"/>
              </p:cNvSpPr>
              <p:nvPr/>
            </p:nvSpPr>
            <p:spPr bwMode="auto">
              <a:xfrm>
                <a:off x="112007561" y="10634085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N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Text Box 87"/>
              <p:cNvSpPr txBox="1">
                <a:spLocks noChangeArrowheads="1"/>
              </p:cNvSpPr>
              <p:nvPr/>
            </p:nvSpPr>
            <p:spPr bwMode="auto">
              <a:xfrm>
                <a:off x="112018830" y="10730516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Text Box 88"/>
              <p:cNvSpPr txBox="1">
                <a:spLocks noChangeArrowheads="1"/>
              </p:cNvSpPr>
              <p:nvPr/>
            </p:nvSpPr>
            <p:spPr bwMode="auto">
              <a:xfrm>
                <a:off x="112429344" y="106801276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 Box 89"/>
              <p:cNvSpPr txBox="1">
                <a:spLocks noChangeArrowheads="1"/>
              </p:cNvSpPr>
              <p:nvPr/>
            </p:nvSpPr>
            <p:spPr bwMode="auto">
              <a:xfrm>
                <a:off x="111551970" y="10679966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75" y="152400"/>
            <a:ext cx="454342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b="6563"/>
          <a:stretch>
            <a:fillRect/>
          </a:stretch>
        </p:blipFill>
        <p:spPr bwMode="auto">
          <a:xfrm>
            <a:off x="22664737" y="3235325"/>
            <a:ext cx="4462463" cy="331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64800" y="414738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Pre-function Space</a:t>
            </a:r>
            <a:endParaRPr lang="en-US" u="sng" dirty="0"/>
          </a:p>
        </p:txBody>
      </p:sp>
      <p:sp>
        <p:nvSpPr>
          <p:cNvPr id="38" name="TextBox 37"/>
          <p:cNvSpPr txBox="1"/>
          <p:nvPr/>
        </p:nvSpPr>
        <p:spPr>
          <a:xfrm>
            <a:off x="20024766" y="3989363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Exercise Room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(2) Storage Closets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AV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216" name="Group 9215"/>
          <p:cNvGrpSpPr/>
          <p:nvPr/>
        </p:nvGrpSpPr>
        <p:grpSpPr>
          <a:xfrm>
            <a:off x="4089027" y="1828800"/>
            <a:ext cx="4850871" cy="3653630"/>
            <a:chOff x="19621363" y="1328738"/>
            <a:chExt cx="7083425" cy="4995862"/>
          </a:xfrm>
        </p:grpSpPr>
        <p:sp>
          <p:nvSpPr>
            <p:cNvPr id="8" name="Rectangle 7"/>
            <p:cNvSpPr/>
            <p:nvPr/>
          </p:nvSpPr>
          <p:spPr>
            <a:xfrm>
              <a:off x="24003000" y="4572000"/>
              <a:ext cx="24384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603200" y="3870755"/>
              <a:ext cx="922338" cy="777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82" name="Picture 6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363" y="1328738"/>
              <a:ext cx="7083425" cy="450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9283" name="AutoShape 67"/>
            <p:cNvCxnSpPr>
              <a:cxnSpLocks noChangeShapeType="1"/>
            </p:cNvCxnSpPr>
            <p:nvPr/>
          </p:nvCxnSpPr>
          <p:spPr bwMode="auto">
            <a:xfrm rot="5400000" flipH="1">
              <a:off x="20778651" y="2919413"/>
              <a:ext cx="266700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4" name="AutoShape 68"/>
            <p:cNvCxnSpPr>
              <a:cxnSpLocks noChangeShapeType="1"/>
            </p:cNvCxnSpPr>
            <p:nvPr/>
          </p:nvCxnSpPr>
          <p:spPr bwMode="auto">
            <a:xfrm rot="5400000" flipH="1">
              <a:off x="20286526" y="3208338"/>
              <a:ext cx="266700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5" name="AutoShape 69"/>
            <p:cNvCxnSpPr>
              <a:cxnSpLocks noChangeShapeType="1"/>
            </p:cNvCxnSpPr>
            <p:nvPr/>
          </p:nvCxnSpPr>
          <p:spPr bwMode="auto">
            <a:xfrm rot="5400000" flipH="1">
              <a:off x="21150920" y="2929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6" name="AutoShape 70"/>
            <p:cNvCxnSpPr>
              <a:cxnSpLocks noChangeShapeType="1"/>
            </p:cNvCxnSpPr>
            <p:nvPr/>
          </p:nvCxnSpPr>
          <p:spPr bwMode="auto">
            <a:xfrm rot="5400000" flipH="1">
              <a:off x="22111356" y="2928145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7" name="AutoShape 71"/>
            <p:cNvCxnSpPr>
              <a:cxnSpLocks noChangeShapeType="1"/>
            </p:cNvCxnSpPr>
            <p:nvPr/>
          </p:nvCxnSpPr>
          <p:spPr bwMode="auto">
            <a:xfrm rot="5400000" flipH="1">
              <a:off x="25354620" y="1913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8" name="AutoShape 72"/>
            <p:cNvCxnSpPr>
              <a:cxnSpLocks noChangeShapeType="1"/>
            </p:cNvCxnSpPr>
            <p:nvPr/>
          </p:nvCxnSpPr>
          <p:spPr bwMode="auto">
            <a:xfrm rot="5400000" flipH="1">
              <a:off x="25829282" y="320278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9" name="AutoShape 73"/>
            <p:cNvCxnSpPr>
              <a:cxnSpLocks noChangeShapeType="1"/>
            </p:cNvCxnSpPr>
            <p:nvPr/>
          </p:nvCxnSpPr>
          <p:spPr bwMode="auto">
            <a:xfrm rot="5400000">
              <a:off x="21745438" y="2646364"/>
              <a:ext cx="1587" cy="315912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20127776" y="3124201"/>
              <a:ext cx="249237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Box 75"/>
            <p:cNvSpPr txBox="1">
              <a:spLocks noChangeArrowheads="1"/>
            </p:cNvSpPr>
            <p:nvPr/>
          </p:nvSpPr>
          <p:spPr bwMode="auto">
            <a:xfrm>
              <a:off x="20619901" y="2824163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 Box 76"/>
            <p:cNvSpPr txBox="1">
              <a:spLocks noChangeArrowheads="1"/>
            </p:cNvSpPr>
            <p:nvPr/>
          </p:nvSpPr>
          <p:spPr bwMode="auto">
            <a:xfrm>
              <a:off x="21042176" y="2822576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77"/>
            <p:cNvSpPr txBox="1">
              <a:spLocks noChangeArrowheads="1"/>
            </p:cNvSpPr>
            <p:nvPr/>
          </p:nvSpPr>
          <p:spPr bwMode="auto">
            <a:xfrm>
              <a:off x="21994676" y="2878138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78"/>
            <p:cNvSpPr txBox="1">
              <a:spLocks noChangeArrowheads="1"/>
            </p:cNvSpPr>
            <p:nvPr/>
          </p:nvSpPr>
          <p:spPr bwMode="auto">
            <a:xfrm>
              <a:off x="24554883" y="2579061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 Box 79"/>
            <p:cNvSpPr txBox="1">
              <a:spLocks noChangeArrowheads="1"/>
            </p:cNvSpPr>
            <p:nvPr/>
          </p:nvSpPr>
          <p:spPr bwMode="auto">
            <a:xfrm>
              <a:off x="25111233" y="1849706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 Box 80"/>
            <p:cNvSpPr txBox="1">
              <a:spLocks noChangeArrowheads="1"/>
            </p:cNvSpPr>
            <p:nvPr/>
          </p:nvSpPr>
          <p:spPr bwMode="auto">
            <a:xfrm>
              <a:off x="25667584" y="3186112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 Box 81"/>
            <p:cNvSpPr txBox="1">
              <a:spLocks noChangeArrowheads="1"/>
            </p:cNvSpPr>
            <p:nvPr/>
          </p:nvSpPr>
          <p:spPr bwMode="auto">
            <a:xfrm>
              <a:off x="21623201" y="2375279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298" name="AutoShape 82"/>
            <p:cNvCxnSpPr>
              <a:cxnSpLocks noChangeShapeType="1"/>
            </p:cNvCxnSpPr>
            <p:nvPr/>
          </p:nvCxnSpPr>
          <p:spPr bwMode="auto">
            <a:xfrm rot="5400000" flipH="1">
              <a:off x="24716444" y="2670970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grpSp>
          <p:nvGrpSpPr>
            <p:cNvPr id="58" name="Group 83"/>
            <p:cNvGrpSpPr>
              <a:grpSpLocks/>
            </p:cNvGrpSpPr>
            <p:nvPr/>
          </p:nvGrpSpPr>
          <p:grpSpPr bwMode="auto">
            <a:xfrm rot="5400000">
              <a:off x="25043470" y="4756944"/>
              <a:ext cx="1109662" cy="1222375"/>
              <a:chOff x="111551970" y="106340857"/>
              <a:chExt cx="1109194" cy="1221881"/>
            </a:xfrm>
          </p:grpSpPr>
          <p:cxnSp>
            <p:nvCxnSpPr>
              <p:cNvPr id="9300" name="AutoShape 84"/>
              <p:cNvCxnSpPr>
                <a:cxnSpLocks noChangeShapeType="1"/>
              </p:cNvCxnSpPr>
              <p:nvPr/>
            </p:nvCxnSpPr>
            <p:spPr bwMode="auto">
              <a:xfrm>
                <a:off x="112097713" y="106572676"/>
                <a:ext cx="1" cy="721217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01" name="AutoShape 85"/>
              <p:cNvCxnSpPr>
                <a:cxnSpLocks noChangeShapeType="1"/>
              </p:cNvCxnSpPr>
              <p:nvPr/>
            </p:nvCxnSpPr>
            <p:spPr bwMode="auto">
              <a:xfrm flipH="1">
                <a:off x="111787012" y="106931675"/>
                <a:ext cx="631064" cy="1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Text Box 86"/>
              <p:cNvSpPr txBox="1">
                <a:spLocks noChangeArrowheads="1"/>
              </p:cNvSpPr>
              <p:nvPr/>
            </p:nvSpPr>
            <p:spPr bwMode="auto">
              <a:xfrm>
                <a:off x="112007561" y="10634085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N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Text Box 87"/>
              <p:cNvSpPr txBox="1">
                <a:spLocks noChangeArrowheads="1"/>
              </p:cNvSpPr>
              <p:nvPr/>
            </p:nvSpPr>
            <p:spPr bwMode="auto">
              <a:xfrm>
                <a:off x="112018830" y="10730516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Text Box 88"/>
              <p:cNvSpPr txBox="1">
                <a:spLocks noChangeArrowheads="1"/>
              </p:cNvSpPr>
              <p:nvPr/>
            </p:nvSpPr>
            <p:spPr bwMode="auto">
              <a:xfrm>
                <a:off x="112429344" y="106801276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 Box 89"/>
              <p:cNvSpPr txBox="1">
                <a:spLocks noChangeArrowheads="1"/>
              </p:cNvSpPr>
              <p:nvPr/>
            </p:nvSpPr>
            <p:spPr bwMode="auto">
              <a:xfrm>
                <a:off x="111551970" y="10679966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6969"/>
          <a:stretch>
            <a:fillRect/>
          </a:stretch>
        </p:blipFill>
        <p:spPr bwMode="auto">
          <a:xfrm>
            <a:off x="18288000" y="147638"/>
            <a:ext cx="4826000" cy="358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9533020" y="1790282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Shear Wall Placement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Main goal was to not disrupt the architectural flow of the building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Could not be avoided entirely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164800" y="414738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Body Composition Room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0040600" y="1185446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922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216" name="Group 9215"/>
          <p:cNvGrpSpPr/>
          <p:nvPr/>
        </p:nvGrpSpPr>
        <p:grpSpPr>
          <a:xfrm>
            <a:off x="4089027" y="1828800"/>
            <a:ext cx="4850871" cy="3653630"/>
            <a:chOff x="19621363" y="1328738"/>
            <a:chExt cx="7083425" cy="4995862"/>
          </a:xfrm>
        </p:grpSpPr>
        <p:sp>
          <p:nvSpPr>
            <p:cNvPr id="8" name="Rectangle 7"/>
            <p:cNvSpPr/>
            <p:nvPr/>
          </p:nvSpPr>
          <p:spPr>
            <a:xfrm>
              <a:off x="24003000" y="4572000"/>
              <a:ext cx="24384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603200" y="3870755"/>
              <a:ext cx="922338" cy="777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82" name="Picture 6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363" y="1328738"/>
              <a:ext cx="7083425" cy="450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9283" name="AutoShape 67"/>
            <p:cNvCxnSpPr>
              <a:cxnSpLocks noChangeShapeType="1"/>
            </p:cNvCxnSpPr>
            <p:nvPr/>
          </p:nvCxnSpPr>
          <p:spPr bwMode="auto">
            <a:xfrm rot="5400000" flipH="1">
              <a:off x="20778651" y="2919413"/>
              <a:ext cx="266700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4" name="AutoShape 68"/>
            <p:cNvCxnSpPr>
              <a:cxnSpLocks noChangeShapeType="1"/>
            </p:cNvCxnSpPr>
            <p:nvPr/>
          </p:nvCxnSpPr>
          <p:spPr bwMode="auto">
            <a:xfrm rot="5400000" flipH="1">
              <a:off x="20286526" y="3208338"/>
              <a:ext cx="266700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5" name="AutoShape 69"/>
            <p:cNvCxnSpPr>
              <a:cxnSpLocks noChangeShapeType="1"/>
            </p:cNvCxnSpPr>
            <p:nvPr/>
          </p:nvCxnSpPr>
          <p:spPr bwMode="auto">
            <a:xfrm rot="5400000" flipH="1">
              <a:off x="21150920" y="2929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6" name="AutoShape 70"/>
            <p:cNvCxnSpPr>
              <a:cxnSpLocks noChangeShapeType="1"/>
            </p:cNvCxnSpPr>
            <p:nvPr/>
          </p:nvCxnSpPr>
          <p:spPr bwMode="auto">
            <a:xfrm rot="5400000" flipH="1">
              <a:off x="22111356" y="2928145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7" name="AutoShape 71"/>
            <p:cNvCxnSpPr>
              <a:cxnSpLocks noChangeShapeType="1"/>
            </p:cNvCxnSpPr>
            <p:nvPr/>
          </p:nvCxnSpPr>
          <p:spPr bwMode="auto">
            <a:xfrm rot="5400000" flipH="1">
              <a:off x="25354620" y="1913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8" name="AutoShape 72"/>
            <p:cNvCxnSpPr>
              <a:cxnSpLocks noChangeShapeType="1"/>
            </p:cNvCxnSpPr>
            <p:nvPr/>
          </p:nvCxnSpPr>
          <p:spPr bwMode="auto">
            <a:xfrm rot="5400000" flipH="1">
              <a:off x="25829282" y="320278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9289" name="AutoShape 73"/>
            <p:cNvCxnSpPr>
              <a:cxnSpLocks noChangeShapeType="1"/>
            </p:cNvCxnSpPr>
            <p:nvPr/>
          </p:nvCxnSpPr>
          <p:spPr bwMode="auto">
            <a:xfrm rot="5400000">
              <a:off x="21745438" y="2646364"/>
              <a:ext cx="1587" cy="315912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20127776" y="3124201"/>
              <a:ext cx="249237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Box 75"/>
            <p:cNvSpPr txBox="1">
              <a:spLocks noChangeArrowheads="1"/>
            </p:cNvSpPr>
            <p:nvPr/>
          </p:nvSpPr>
          <p:spPr bwMode="auto">
            <a:xfrm>
              <a:off x="20619901" y="2824163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 Box 76"/>
            <p:cNvSpPr txBox="1">
              <a:spLocks noChangeArrowheads="1"/>
            </p:cNvSpPr>
            <p:nvPr/>
          </p:nvSpPr>
          <p:spPr bwMode="auto">
            <a:xfrm>
              <a:off x="21042176" y="2822576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77"/>
            <p:cNvSpPr txBox="1">
              <a:spLocks noChangeArrowheads="1"/>
            </p:cNvSpPr>
            <p:nvPr/>
          </p:nvSpPr>
          <p:spPr bwMode="auto">
            <a:xfrm>
              <a:off x="21994676" y="2878138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 Box 78"/>
            <p:cNvSpPr txBox="1">
              <a:spLocks noChangeArrowheads="1"/>
            </p:cNvSpPr>
            <p:nvPr/>
          </p:nvSpPr>
          <p:spPr bwMode="auto">
            <a:xfrm>
              <a:off x="24554883" y="2579061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 Box 79"/>
            <p:cNvSpPr txBox="1">
              <a:spLocks noChangeArrowheads="1"/>
            </p:cNvSpPr>
            <p:nvPr/>
          </p:nvSpPr>
          <p:spPr bwMode="auto">
            <a:xfrm>
              <a:off x="25111233" y="1849706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 Box 80"/>
            <p:cNvSpPr txBox="1">
              <a:spLocks noChangeArrowheads="1"/>
            </p:cNvSpPr>
            <p:nvPr/>
          </p:nvSpPr>
          <p:spPr bwMode="auto">
            <a:xfrm>
              <a:off x="25667584" y="3186112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 Box 81"/>
            <p:cNvSpPr txBox="1">
              <a:spLocks noChangeArrowheads="1"/>
            </p:cNvSpPr>
            <p:nvPr/>
          </p:nvSpPr>
          <p:spPr bwMode="auto">
            <a:xfrm>
              <a:off x="21623201" y="2375279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298" name="AutoShape 82"/>
            <p:cNvCxnSpPr>
              <a:cxnSpLocks noChangeShapeType="1"/>
            </p:cNvCxnSpPr>
            <p:nvPr/>
          </p:nvCxnSpPr>
          <p:spPr bwMode="auto">
            <a:xfrm rot="5400000" flipH="1">
              <a:off x="24716444" y="2670970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grpSp>
          <p:nvGrpSpPr>
            <p:cNvPr id="58" name="Group 83"/>
            <p:cNvGrpSpPr>
              <a:grpSpLocks/>
            </p:cNvGrpSpPr>
            <p:nvPr/>
          </p:nvGrpSpPr>
          <p:grpSpPr bwMode="auto">
            <a:xfrm rot="5400000">
              <a:off x="25043470" y="4756944"/>
              <a:ext cx="1109662" cy="1222375"/>
              <a:chOff x="111551970" y="106340857"/>
              <a:chExt cx="1109194" cy="1221881"/>
            </a:xfrm>
          </p:grpSpPr>
          <p:cxnSp>
            <p:nvCxnSpPr>
              <p:cNvPr id="9300" name="AutoShape 84"/>
              <p:cNvCxnSpPr>
                <a:cxnSpLocks noChangeShapeType="1"/>
              </p:cNvCxnSpPr>
              <p:nvPr/>
            </p:nvCxnSpPr>
            <p:spPr bwMode="auto">
              <a:xfrm>
                <a:off x="112097713" y="106572676"/>
                <a:ext cx="1" cy="721217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01" name="AutoShape 85"/>
              <p:cNvCxnSpPr>
                <a:cxnSpLocks noChangeShapeType="1"/>
              </p:cNvCxnSpPr>
              <p:nvPr/>
            </p:nvCxnSpPr>
            <p:spPr bwMode="auto">
              <a:xfrm flipH="1">
                <a:off x="111787012" y="106931675"/>
                <a:ext cx="631064" cy="1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Text Box 86"/>
              <p:cNvSpPr txBox="1">
                <a:spLocks noChangeArrowheads="1"/>
              </p:cNvSpPr>
              <p:nvPr/>
            </p:nvSpPr>
            <p:spPr bwMode="auto">
              <a:xfrm>
                <a:off x="112007561" y="10634085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N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Text Box 87"/>
              <p:cNvSpPr txBox="1">
                <a:spLocks noChangeArrowheads="1"/>
              </p:cNvSpPr>
              <p:nvPr/>
            </p:nvSpPr>
            <p:spPr bwMode="auto">
              <a:xfrm>
                <a:off x="112018830" y="10730516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Text Box 88"/>
              <p:cNvSpPr txBox="1">
                <a:spLocks noChangeArrowheads="1"/>
              </p:cNvSpPr>
              <p:nvPr/>
            </p:nvSpPr>
            <p:spPr bwMode="auto">
              <a:xfrm>
                <a:off x="112429344" y="106801276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Text Box 89"/>
              <p:cNvSpPr txBox="1">
                <a:spLocks noChangeArrowheads="1"/>
              </p:cNvSpPr>
              <p:nvPr/>
            </p:nvSpPr>
            <p:spPr bwMode="auto">
              <a:xfrm>
                <a:off x="111551970" y="10679966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" b="6969"/>
          <a:stretch>
            <a:fillRect/>
          </a:stretch>
        </p:blipFill>
        <p:spPr bwMode="auto">
          <a:xfrm>
            <a:off x="18288000" y="147638"/>
            <a:ext cx="4826000" cy="358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600" y="3481388"/>
            <a:ext cx="4953000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9533020" y="1790282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Shear Wall Placement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Main goal was to not disrupt the architectural flow of the building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Could not be avoided entirely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164800" y="414738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Body Composition Room</a:t>
            </a:r>
            <a:endParaRPr lang="en-US" u="sng" dirty="0"/>
          </a:p>
        </p:txBody>
      </p:sp>
      <p:sp>
        <p:nvSpPr>
          <p:cNvPr id="39" name="TextBox 38"/>
          <p:cNvSpPr txBox="1"/>
          <p:nvPr/>
        </p:nvSpPr>
        <p:spPr>
          <a:xfrm>
            <a:off x="19278600" y="3856316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Trash and Recycling Room</a:t>
            </a:r>
            <a:endParaRPr lang="en-US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0040600" y="1185446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7161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658585" y="152400"/>
            <a:ext cx="7429029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Cost/Schedule Breadth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9621363" y="1328738"/>
            <a:ext cx="7083425" cy="4995862"/>
            <a:chOff x="19621363" y="1328738"/>
            <a:chExt cx="7083425" cy="4995862"/>
          </a:xfrm>
        </p:grpSpPr>
        <p:sp>
          <p:nvSpPr>
            <p:cNvPr id="46" name="Rectangle 45"/>
            <p:cNvSpPr/>
            <p:nvPr/>
          </p:nvSpPr>
          <p:spPr>
            <a:xfrm>
              <a:off x="24003000" y="4572000"/>
              <a:ext cx="2438400" cy="1752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5603200" y="3870755"/>
              <a:ext cx="922338" cy="777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6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1363" y="1328738"/>
              <a:ext cx="7083425" cy="4502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63" name="AutoShape 67"/>
            <p:cNvCxnSpPr>
              <a:cxnSpLocks noChangeShapeType="1"/>
            </p:cNvCxnSpPr>
            <p:nvPr/>
          </p:nvCxnSpPr>
          <p:spPr bwMode="auto">
            <a:xfrm rot="5400000" flipH="1">
              <a:off x="20778651" y="2919413"/>
              <a:ext cx="266700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4" name="AutoShape 68"/>
            <p:cNvCxnSpPr>
              <a:cxnSpLocks noChangeShapeType="1"/>
            </p:cNvCxnSpPr>
            <p:nvPr/>
          </p:nvCxnSpPr>
          <p:spPr bwMode="auto">
            <a:xfrm rot="5400000" flipH="1">
              <a:off x="20286526" y="3208338"/>
              <a:ext cx="266700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5" name="AutoShape 69"/>
            <p:cNvCxnSpPr>
              <a:cxnSpLocks noChangeShapeType="1"/>
            </p:cNvCxnSpPr>
            <p:nvPr/>
          </p:nvCxnSpPr>
          <p:spPr bwMode="auto">
            <a:xfrm rot="5400000" flipH="1">
              <a:off x="21150920" y="2929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6" name="AutoShape 70"/>
            <p:cNvCxnSpPr>
              <a:cxnSpLocks noChangeShapeType="1"/>
            </p:cNvCxnSpPr>
            <p:nvPr/>
          </p:nvCxnSpPr>
          <p:spPr bwMode="auto">
            <a:xfrm rot="5400000" flipH="1">
              <a:off x="22111356" y="2928145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7" name="AutoShape 71"/>
            <p:cNvCxnSpPr>
              <a:cxnSpLocks noChangeShapeType="1"/>
            </p:cNvCxnSpPr>
            <p:nvPr/>
          </p:nvCxnSpPr>
          <p:spPr bwMode="auto">
            <a:xfrm rot="5400000" flipH="1">
              <a:off x="25354620" y="191373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8" name="AutoShape 72"/>
            <p:cNvCxnSpPr>
              <a:cxnSpLocks noChangeShapeType="1"/>
            </p:cNvCxnSpPr>
            <p:nvPr/>
          </p:nvCxnSpPr>
          <p:spPr bwMode="auto">
            <a:xfrm rot="5400000" flipH="1">
              <a:off x="25829282" y="3202782"/>
              <a:ext cx="265112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69" name="AutoShape 73"/>
            <p:cNvCxnSpPr>
              <a:cxnSpLocks noChangeShapeType="1"/>
            </p:cNvCxnSpPr>
            <p:nvPr/>
          </p:nvCxnSpPr>
          <p:spPr bwMode="auto">
            <a:xfrm rot="5400000">
              <a:off x="21745438" y="2646364"/>
              <a:ext cx="1587" cy="315912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70" name="Text Box 74"/>
            <p:cNvSpPr txBox="1">
              <a:spLocks noChangeArrowheads="1"/>
            </p:cNvSpPr>
            <p:nvPr/>
          </p:nvSpPr>
          <p:spPr bwMode="auto">
            <a:xfrm>
              <a:off x="20127776" y="3124201"/>
              <a:ext cx="249237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 Box 75"/>
            <p:cNvSpPr txBox="1">
              <a:spLocks noChangeArrowheads="1"/>
            </p:cNvSpPr>
            <p:nvPr/>
          </p:nvSpPr>
          <p:spPr bwMode="auto">
            <a:xfrm>
              <a:off x="20619901" y="2824163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 Box 76"/>
            <p:cNvSpPr txBox="1">
              <a:spLocks noChangeArrowheads="1"/>
            </p:cNvSpPr>
            <p:nvPr/>
          </p:nvSpPr>
          <p:spPr bwMode="auto">
            <a:xfrm>
              <a:off x="21042176" y="2822576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Text Box 77"/>
            <p:cNvSpPr txBox="1">
              <a:spLocks noChangeArrowheads="1"/>
            </p:cNvSpPr>
            <p:nvPr/>
          </p:nvSpPr>
          <p:spPr bwMode="auto">
            <a:xfrm>
              <a:off x="21994676" y="2878138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 Box 78"/>
            <p:cNvSpPr txBox="1">
              <a:spLocks noChangeArrowheads="1"/>
            </p:cNvSpPr>
            <p:nvPr/>
          </p:nvSpPr>
          <p:spPr bwMode="auto">
            <a:xfrm>
              <a:off x="24598176" y="2644776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Text Box 79"/>
            <p:cNvSpPr txBox="1">
              <a:spLocks noChangeArrowheads="1"/>
            </p:cNvSpPr>
            <p:nvPr/>
          </p:nvSpPr>
          <p:spPr bwMode="auto">
            <a:xfrm>
              <a:off x="25230001" y="1895476"/>
              <a:ext cx="252412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 Box 80"/>
            <p:cNvSpPr txBox="1">
              <a:spLocks noChangeArrowheads="1"/>
            </p:cNvSpPr>
            <p:nvPr/>
          </p:nvSpPr>
          <p:spPr bwMode="auto">
            <a:xfrm>
              <a:off x="25711013" y="3186113"/>
              <a:ext cx="252413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 Box 81"/>
            <p:cNvSpPr txBox="1">
              <a:spLocks noChangeArrowheads="1"/>
            </p:cNvSpPr>
            <p:nvPr/>
          </p:nvSpPr>
          <p:spPr bwMode="auto">
            <a:xfrm>
              <a:off x="21623201" y="2492376"/>
              <a:ext cx="250825" cy="3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8" name="AutoShape 82"/>
            <p:cNvCxnSpPr>
              <a:cxnSpLocks noChangeShapeType="1"/>
            </p:cNvCxnSpPr>
            <p:nvPr/>
          </p:nvCxnSpPr>
          <p:spPr bwMode="auto">
            <a:xfrm rot="5400000" flipH="1">
              <a:off x="24716444" y="2670970"/>
              <a:ext cx="265113" cy="0"/>
            </a:xfrm>
            <a:prstGeom prst="straightConnector1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grpSp>
          <p:nvGrpSpPr>
            <p:cNvPr id="79" name="Group 83"/>
            <p:cNvGrpSpPr>
              <a:grpSpLocks/>
            </p:cNvGrpSpPr>
            <p:nvPr/>
          </p:nvGrpSpPr>
          <p:grpSpPr bwMode="auto">
            <a:xfrm rot="5400000">
              <a:off x="25043470" y="4756944"/>
              <a:ext cx="1109662" cy="1222375"/>
              <a:chOff x="111551970" y="106340857"/>
              <a:chExt cx="1109194" cy="1221881"/>
            </a:xfrm>
          </p:grpSpPr>
          <p:cxnSp>
            <p:nvCxnSpPr>
              <p:cNvPr id="80" name="AutoShape 84"/>
              <p:cNvCxnSpPr>
                <a:cxnSpLocks noChangeShapeType="1"/>
              </p:cNvCxnSpPr>
              <p:nvPr/>
            </p:nvCxnSpPr>
            <p:spPr bwMode="auto">
              <a:xfrm>
                <a:off x="112097713" y="106572676"/>
                <a:ext cx="1" cy="721217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AutoShape 85"/>
              <p:cNvCxnSpPr>
                <a:cxnSpLocks noChangeShapeType="1"/>
              </p:cNvCxnSpPr>
              <p:nvPr/>
            </p:nvCxnSpPr>
            <p:spPr bwMode="auto">
              <a:xfrm flipH="1">
                <a:off x="111787012" y="106931675"/>
                <a:ext cx="631064" cy="1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82" name="Text Box 86"/>
              <p:cNvSpPr txBox="1">
                <a:spLocks noChangeArrowheads="1"/>
              </p:cNvSpPr>
              <p:nvPr/>
            </p:nvSpPr>
            <p:spPr bwMode="auto">
              <a:xfrm>
                <a:off x="112007561" y="10634085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N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" name="Text Box 87"/>
              <p:cNvSpPr txBox="1">
                <a:spLocks noChangeArrowheads="1"/>
              </p:cNvSpPr>
              <p:nvPr/>
            </p:nvSpPr>
            <p:spPr bwMode="auto">
              <a:xfrm>
                <a:off x="112018830" y="10730516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Text Box 88"/>
              <p:cNvSpPr txBox="1">
                <a:spLocks noChangeArrowheads="1"/>
              </p:cNvSpPr>
              <p:nvPr/>
            </p:nvSpPr>
            <p:spPr bwMode="auto">
              <a:xfrm>
                <a:off x="112429344" y="106801276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Text Box 89"/>
              <p:cNvSpPr txBox="1">
                <a:spLocks noChangeArrowheads="1"/>
              </p:cNvSpPr>
              <p:nvPr/>
            </p:nvSpPr>
            <p:spPr bwMode="auto">
              <a:xfrm>
                <a:off x="111551970" y="106799667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4419600" y="1690561"/>
            <a:ext cx="4283933" cy="3452813"/>
            <a:chOff x="4419600" y="1690561"/>
            <a:chExt cx="4283933" cy="3452813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90561"/>
              <a:ext cx="4283933" cy="34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Curved Up Arrow 88"/>
            <p:cNvSpPr/>
            <p:nvPr/>
          </p:nvSpPr>
          <p:spPr>
            <a:xfrm rot="6314627">
              <a:off x="6525132" y="3238691"/>
              <a:ext cx="1642782" cy="88091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7696200" y="4343400"/>
              <a:ext cx="291247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9333688" y="1093370"/>
            <a:ext cx="8373980" cy="441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Shear Wall Cost Includes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4-10ksi concrete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Rebar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Formwork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Pumping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Shear Wall </a:t>
            </a: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Schedule: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Negligible </a:t>
            </a: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20800" y="1447800"/>
            <a:ext cx="21789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Placement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Finishing</a:t>
            </a:r>
          </a:p>
          <a:p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955737"/>
            <a:ext cx="4343400" cy="217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01" y="5842001"/>
            <a:ext cx="1295400" cy="29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90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4419600" y="1690561"/>
            <a:ext cx="4283933" cy="3452813"/>
            <a:chOff x="4419600" y="1690561"/>
            <a:chExt cx="4283933" cy="3452813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90561"/>
              <a:ext cx="4283933" cy="34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Curved Up Arrow 88"/>
            <p:cNvSpPr/>
            <p:nvPr/>
          </p:nvSpPr>
          <p:spPr>
            <a:xfrm rot="6314627">
              <a:off x="6525132" y="3238691"/>
              <a:ext cx="1642782" cy="88091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7696200" y="4343400"/>
              <a:ext cx="291247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9349730" y="1524000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Original Foundation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Spread footings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Soil Bearing Capacity:  30ksf bedrock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Typical sizes:  6x6, 5x4, 9x9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f’c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 5ksi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9349730" y="3886200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Goals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Design new spread footings for single shear walls and typ. column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determine percent increase to size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126200" y="1168950"/>
            <a:ext cx="7456485" cy="4496033"/>
            <a:chOff x="106876745" y="110741868"/>
            <a:chExt cx="6350541" cy="3380830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06876745" y="110741868"/>
              <a:ext cx="6350541" cy="3380830"/>
              <a:chOff x="106786362" y="109886748"/>
              <a:chExt cx="6686717" cy="4443147"/>
            </a:xfrm>
          </p:grpSpPr>
          <p:pic>
            <p:nvPicPr>
              <p:cNvPr id="8196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786362" y="109886748"/>
                <a:ext cx="6686717" cy="4443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110066371" y="110808756"/>
                <a:ext cx="296882" cy="332509"/>
              </a:xfrm>
              <a:prstGeom prst="rect">
                <a:avLst/>
              </a:prstGeom>
              <a:solidFill>
                <a:srgbClr val="FF0000">
                  <a:alpha val="39999"/>
                </a:srgbClr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107970903" y="111272734"/>
                <a:ext cx="308758" cy="546265"/>
              </a:xfrm>
              <a:prstGeom prst="rect">
                <a:avLst/>
              </a:prstGeom>
              <a:solidFill>
                <a:srgbClr val="FF0000">
                  <a:alpha val="39999"/>
                </a:srgbClr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7"/>
            <p:cNvGrpSpPr>
              <a:grpSpLocks/>
            </p:cNvGrpSpPr>
            <p:nvPr/>
          </p:nvGrpSpPr>
          <p:grpSpPr bwMode="auto">
            <a:xfrm rot="5400000">
              <a:off x="107000833" y="112799222"/>
              <a:ext cx="1109194" cy="1221881"/>
              <a:chOff x="111608313" y="106403821"/>
              <a:chExt cx="1109194" cy="1221881"/>
            </a:xfrm>
          </p:grpSpPr>
          <p:cxnSp>
            <p:nvCxnSpPr>
              <p:cNvPr id="8200" name="AutoShape 8"/>
              <p:cNvCxnSpPr>
                <a:cxnSpLocks noChangeShapeType="1"/>
              </p:cNvCxnSpPr>
              <p:nvPr/>
            </p:nvCxnSpPr>
            <p:spPr bwMode="auto">
              <a:xfrm>
                <a:off x="112154056" y="106635640"/>
                <a:ext cx="1" cy="721217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01" name="AutoShape 9"/>
              <p:cNvCxnSpPr>
                <a:cxnSpLocks noChangeShapeType="1"/>
              </p:cNvCxnSpPr>
              <p:nvPr/>
            </p:nvCxnSpPr>
            <p:spPr bwMode="auto">
              <a:xfrm flipH="1">
                <a:off x="111843355" y="106994639"/>
                <a:ext cx="631064" cy="1"/>
              </a:xfrm>
              <a:prstGeom prst="straightConnector1">
                <a:avLst/>
              </a:prstGeom>
              <a:noFill/>
              <a:ln w="38100" algn="ctr">
                <a:solidFill>
                  <a:srgbClr val="3B618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sp>
            <p:nvSpPr>
              <p:cNvPr id="6" name="Text Box 10"/>
              <p:cNvSpPr txBox="1">
                <a:spLocks noChangeArrowheads="1"/>
              </p:cNvSpPr>
              <p:nvPr/>
            </p:nvSpPr>
            <p:spPr bwMode="auto">
              <a:xfrm>
                <a:off x="112063904" y="10640382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N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>
                <a:off x="112075173" y="107368125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S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 Box 12"/>
              <p:cNvSpPr txBox="1">
                <a:spLocks noChangeArrowheads="1"/>
              </p:cNvSpPr>
              <p:nvPr/>
            </p:nvSpPr>
            <p:spPr bwMode="auto">
              <a:xfrm>
                <a:off x="112485687" y="106864240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 Box 13"/>
              <p:cNvSpPr txBox="1">
                <a:spLocks noChangeArrowheads="1"/>
              </p:cNvSpPr>
              <p:nvPr/>
            </p:nvSpPr>
            <p:spPr bwMode="auto">
              <a:xfrm>
                <a:off x="111608313" y="106862631"/>
                <a:ext cx="231820" cy="257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24460200" y="4724400"/>
            <a:ext cx="2901760" cy="1192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35941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154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4419600" y="1690561"/>
            <a:ext cx="4283933" cy="3452813"/>
            <a:chOff x="4419600" y="1690561"/>
            <a:chExt cx="4283933" cy="3452813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90561"/>
              <a:ext cx="4283933" cy="34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Curved Up Arrow 88"/>
            <p:cNvSpPr/>
            <p:nvPr/>
          </p:nvSpPr>
          <p:spPr>
            <a:xfrm rot="6314627">
              <a:off x="6525132" y="3238691"/>
              <a:ext cx="1642782" cy="88091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7696200" y="4343400"/>
              <a:ext cx="291247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9349730" y="1524000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 Design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Trial 1: Spread footings on soil:  2-3ksf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Not suitable for loading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Trial 2: Spread footings on structural fill: 8ksf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Typ. Column: 12x12</a:t>
            </a:r>
          </a:p>
          <a:p>
            <a:pPr marL="800100" lvl="1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Typ. Shear Wall:  no good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Trial 3: 50ft Caissons:  20ksf bedrock</a:t>
            </a:r>
          </a:p>
          <a:p>
            <a:pPr lvl="1"/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731776" y="220342"/>
            <a:ext cx="4814024" cy="2297534"/>
            <a:chOff x="18731776" y="220342"/>
            <a:chExt cx="4814024" cy="2297534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1776" y="220342"/>
              <a:ext cx="3865646" cy="22594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1135975" y="2271655"/>
              <a:ext cx="24098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www.gardenswag.com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737244" y="4401979"/>
            <a:ext cx="30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www.fairchildgarden.org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731775" y="4023669"/>
            <a:ext cx="4966425" cy="2605731"/>
            <a:chOff x="18731775" y="4023669"/>
            <a:chExt cx="4966425" cy="2605731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1775" y="4023669"/>
              <a:ext cx="3865646" cy="2571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21288375" y="6383179"/>
              <a:ext cx="24098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hirise.lpl.arizona.edu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204874" y="1967054"/>
            <a:ext cx="4503351" cy="2147746"/>
            <a:chOff x="23204874" y="1967054"/>
            <a:chExt cx="4503351" cy="2147746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4874" y="1967054"/>
              <a:ext cx="3587944" cy="21178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25298400" y="3868579"/>
              <a:ext cx="24098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www.fairchildgarden.org</a:t>
              </a:r>
            </a:p>
          </p:txBody>
        </p:sp>
      </p:grpSp>
      <p:sp>
        <p:nvSpPr>
          <p:cNvPr id="7" name="Bent Arrow 6"/>
          <p:cNvSpPr/>
          <p:nvPr/>
        </p:nvSpPr>
        <p:spPr>
          <a:xfrm rot="5400000">
            <a:off x="23543177" y="-149777"/>
            <a:ext cx="1300646" cy="2514600"/>
          </a:xfrm>
          <a:prstGeom prst="bentArrow">
            <a:avLst>
              <a:gd name="adj1" fmla="val 12688"/>
              <a:gd name="adj2" fmla="val 2459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Bent Arrow 50"/>
          <p:cNvSpPr/>
          <p:nvPr/>
        </p:nvSpPr>
        <p:spPr>
          <a:xfrm rot="10800000">
            <a:off x="22778554" y="4293716"/>
            <a:ext cx="2519846" cy="1802284"/>
          </a:xfrm>
          <a:prstGeom prst="bentArrow">
            <a:avLst>
              <a:gd name="adj1" fmla="val 9738"/>
              <a:gd name="adj2" fmla="val 24885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31776" y="2433935"/>
            <a:ext cx="360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Sandy Soil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137089" y="4038600"/>
            <a:ext cx="360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Structural Fill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597421" y="6172200"/>
            <a:ext cx="3609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Bedrock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730" y="4587446"/>
            <a:ext cx="8900514" cy="178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rgbClr val="FFFFFF"/>
              </a:solidFill>
              <a:latin typeface="Engravers MT" pitchFamily="18" charset="0"/>
              <a:cs typeface="Arial" pitchFamily="34" charset="0"/>
            </a:endParaRPr>
          </a:p>
          <a:p>
            <a:pPr lvl="0" algn="ctr"/>
            <a:endParaRPr lang="en-US" sz="32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lvl="0" algn="ctr"/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Outline</a:t>
            </a:r>
            <a:endParaRPr lang="en-US" sz="32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lvl="0" algn="ctr"/>
            <a:endParaRPr lang="en-US" sz="20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lvl="0"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lvl="0"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Proposal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lvl="0"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lvl="0"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lvl="0"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Cost/Schedule</a:t>
            </a:r>
          </a:p>
          <a:p>
            <a:pPr lvl="0"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lvl="0"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7062281" cy="4114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200" y="1595921"/>
            <a:ext cx="7162800" cy="41190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21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4419600" y="1690561"/>
            <a:ext cx="4283933" cy="3452813"/>
            <a:chOff x="4419600" y="1690561"/>
            <a:chExt cx="4283933" cy="3452813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90561"/>
              <a:ext cx="4283933" cy="34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Curved Up Arrow 88"/>
            <p:cNvSpPr/>
            <p:nvPr/>
          </p:nvSpPr>
          <p:spPr>
            <a:xfrm rot="6314627">
              <a:off x="6525132" y="3238691"/>
              <a:ext cx="1642782" cy="88091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7696200" y="4343400"/>
              <a:ext cx="291247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9349730" y="926275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 Cost  Incudes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3ksi concrete caisson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5ksi concrete cap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Casing and Pumping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Excavation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37244" y="4401979"/>
            <a:ext cx="30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www.fairchildgarden.org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91904" y="12954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Mobilization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Haul excess excavation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Inspection  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Equipment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8648363" y="954193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 Schedule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caisson per column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 caissons per shear wall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Original number of spread footings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395" y="3609716"/>
            <a:ext cx="7257916" cy="170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54" y="3563274"/>
            <a:ext cx="3997903" cy="2460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9658585" y="152400"/>
            <a:ext cx="7429029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Cost/Schedule Breadth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5049163" y="5321036"/>
            <a:ext cx="1316037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Days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349730" y="152400"/>
            <a:ext cx="8547374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Building Envelope Breadth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4419600" y="1690561"/>
            <a:ext cx="4283933" cy="3452813"/>
            <a:chOff x="4419600" y="1690561"/>
            <a:chExt cx="4283933" cy="3452813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90561"/>
              <a:ext cx="4283933" cy="34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Curved Up Arrow 88"/>
            <p:cNvSpPr/>
            <p:nvPr/>
          </p:nvSpPr>
          <p:spPr>
            <a:xfrm rot="6314627">
              <a:off x="6525132" y="3238691"/>
              <a:ext cx="1642782" cy="88091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7696200" y="4343400"/>
              <a:ext cx="291247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9349730" y="1104482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Condensation Analysis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determine if typical wall section will work in the humid Orlando Climate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37244" y="4401979"/>
            <a:ext cx="30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www.fairchildgarden.org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650" y="228600"/>
            <a:ext cx="379095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00" y="228600"/>
            <a:ext cx="38100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2736215"/>
            <a:ext cx="7043848" cy="320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31001" y="1490990"/>
            <a:ext cx="2133599" cy="2616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</a:rPr>
              <a:t>Mid-Atlantic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6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349730" y="152400"/>
            <a:ext cx="8547374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Building Envelope Breadth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4419600" y="1690561"/>
            <a:ext cx="4283933" cy="3452813"/>
            <a:chOff x="4419600" y="1690561"/>
            <a:chExt cx="4283933" cy="3452813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90561"/>
              <a:ext cx="4283933" cy="34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Curved Up Arrow 88"/>
            <p:cNvSpPr/>
            <p:nvPr/>
          </p:nvSpPr>
          <p:spPr>
            <a:xfrm rot="6314627">
              <a:off x="6525132" y="3238691"/>
              <a:ext cx="1642782" cy="88091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7696200" y="4343400"/>
              <a:ext cx="291247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9349730" y="1104482"/>
            <a:ext cx="8373980" cy="22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R-Value Analysis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ASHRAE 90.1 Energy Standard for Buildings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R-Value does not  include Terra Cotta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37244" y="4401979"/>
            <a:ext cx="30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www.fairchildgarden.org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2736215"/>
            <a:ext cx="7043848" cy="320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409" y="2630690"/>
            <a:ext cx="7703827" cy="177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8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349730" y="152400"/>
            <a:ext cx="8547374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Conclusion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4419600" y="1690561"/>
            <a:ext cx="4283933" cy="3452813"/>
            <a:chOff x="4419600" y="1690561"/>
            <a:chExt cx="4283933" cy="3452813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90561"/>
              <a:ext cx="4283933" cy="34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Curved Up Arrow 88"/>
            <p:cNvSpPr/>
            <p:nvPr/>
          </p:nvSpPr>
          <p:spPr>
            <a:xfrm rot="6314627">
              <a:off x="6525132" y="3238691"/>
              <a:ext cx="1642782" cy="88091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7696200" y="4343400"/>
              <a:ext cx="291247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92" name="Text Box 2"/>
          <p:cNvSpPr txBox="1">
            <a:spLocks noChangeArrowheads="1"/>
          </p:cNvSpPr>
          <p:nvPr/>
        </p:nvSpPr>
        <p:spPr bwMode="auto">
          <a:xfrm>
            <a:off x="9349730" y="926274"/>
            <a:ext cx="8373980" cy="539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Lateral system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7 new shear walls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 updated shear wall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Change from spread footings to caissons</a:t>
            </a: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Building Envelope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No changes necessary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37244" y="4401979"/>
            <a:ext cx="30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www.fairchildgarden.org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9349730" y="4648200"/>
            <a:ext cx="8373980" cy="539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Cost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Shear Walls		$119,000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Foundations          +</a:t>
            </a: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$571,000</a:t>
            </a:r>
          </a:p>
          <a:p>
            <a:pPr lvl="4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$690,000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600" y="1198469"/>
            <a:ext cx="8330866" cy="4853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21676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349730" y="697855"/>
            <a:ext cx="8547374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Questions?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2339984" y="1343894"/>
            <a:ext cx="2702247" cy="2085105"/>
            <a:chOff x="4419600" y="1690561"/>
            <a:chExt cx="4283933" cy="3452813"/>
          </a:xfrm>
        </p:grpSpPr>
        <p:pic>
          <p:nvPicPr>
            <p:cNvPr id="8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90561"/>
              <a:ext cx="4283933" cy="34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Curved Up Arrow 88"/>
            <p:cNvSpPr/>
            <p:nvPr/>
          </p:nvSpPr>
          <p:spPr>
            <a:xfrm rot="6314627">
              <a:off x="6525132" y="3238691"/>
              <a:ext cx="1642782" cy="88091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7696200" y="4343400"/>
              <a:ext cx="291247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737244" y="4401979"/>
            <a:ext cx="30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www.fairchildgarden.org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9611" y="1295400"/>
            <a:ext cx="8049389" cy="46899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21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5122" name="Picture 2" descr="http://www.neighborhood.gwu.edu/campusdev/docs/39/Sp39/SPHHS%20High%20Resolution/View%20looking%20norht%20from%20intersection%20of%2024th%20and%20new%20hampshi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72138"/>
            <a:ext cx="8001000" cy="46586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9220199" y="3345359"/>
            <a:ext cx="6400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Special Thanks to the ones that made this possible:</a:t>
            </a:r>
          </a:p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943350"/>
            <a:ext cx="1905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4220" y="4162425"/>
            <a:ext cx="19050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231" y="4305300"/>
            <a:ext cx="267652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25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2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349730" y="152400"/>
            <a:ext cx="8547374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Appendix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737244" y="4401979"/>
            <a:ext cx="30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www.fairchildgarden.org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254" y="4247280"/>
            <a:ext cx="641032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60" y="1143000"/>
            <a:ext cx="6923314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55" y="480210"/>
            <a:ext cx="4838752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49000" y="618523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Orlando Florida Building Code</a:t>
            </a:r>
            <a:endParaRPr lang="en-US" sz="1200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600" y="1604962"/>
            <a:ext cx="48958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3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78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349730" y="152400"/>
            <a:ext cx="8547374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Appendix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737244" y="4401979"/>
            <a:ext cx="30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www.fairchildgarden.org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 bwMode="auto">
          <a:xfrm>
            <a:off x="7594128" y="1474144"/>
            <a:ext cx="1395473" cy="16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128" y="4133147"/>
            <a:ext cx="1397472" cy="169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8" y="838201"/>
            <a:ext cx="7467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8" y="3697602"/>
            <a:ext cx="7467600" cy="255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326" y="1281832"/>
            <a:ext cx="8060181" cy="48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00" y="1281833"/>
            <a:ext cx="8048040" cy="485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9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78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349730" y="152400"/>
            <a:ext cx="8547374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Appendix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38600" y="4461972"/>
            <a:ext cx="2475862" cy="82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9126200" y="5257800"/>
            <a:ext cx="3881020" cy="1318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737244" y="4401979"/>
            <a:ext cx="3047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www.fairchildgarden.org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592" y="1666875"/>
            <a:ext cx="7162007" cy="365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66875"/>
            <a:ext cx="7239000" cy="368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600" y="362343"/>
            <a:ext cx="4746516" cy="6133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8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84295" y="2549392"/>
            <a:ext cx="3733800" cy="17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Project  Info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Cost:  $56 Million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161,000 SF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Floors: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0" y="360563"/>
            <a:ext cx="8387832" cy="5887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645942" y="228600"/>
            <a:ext cx="6956258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Structural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  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525000" y="1219200"/>
            <a:ext cx="7467600" cy="140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Spread footings 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Grade beam tie ins for basement retaining walls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525000" y="2542675"/>
            <a:ext cx="5334000" cy="1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Floor Slabs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Two-way post tensioned slabs  </a:t>
            </a:r>
          </a:p>
          <a:p>
            <a:pPr marL="342900" lvl="0" indent="-342900">
              <a:buFontTx/>
              <a:buChar char="-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f’c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 6-8ksi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541042" y="3858125"/>
            <a:ext cx="48768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Lateral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Concrete Moment Frames</a:t>
            </a:r>
          </a:p>
          <a:p>
            <a:pPr marL="342900" lvl="0" indent="-342900">
              <a:buFontTx/>
              <a:buChar char="-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One Shear wall</a:t>
            </a:r>
          </a:p>
          <a:p>
            <a:pPr marL="285750" lvl="0" indent="-285750">
              <a:buFontTx/>
              <a:buChar char="-"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525000" y="5229725"/>
            <a:ext cx="80772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Roof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Green roof on post tensioned slab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White PVC membrane on post tensioned concrete slab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600" y="5105400"/>
            <a:ext cx="12192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191000" y="228600"/>
            <a:ext cx="6956258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Introduction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42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84295" y="2549392"/>
            <a:ext cx="3733800" cy="17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Project 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 Info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Cost:  $56 Million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161,000 SF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Floors: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645942" y="228600"/>
            <a:ext cx="6956258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Structural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  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525000" y="1337615"/>
            <a:ext cx="4419600" cy="86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Spread footings w/ grade beams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525000" y="2286000"/>
            <a:ext cx="5334000" cy="1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Floor Slabs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Two-way post tensioned slabs  </a:t>
            </a:r>
          </a:p>
          <a:p>
            <a:pPr marL="342900" lvl="0" indent="-342900">
              <a:buFontTx/>
              <a:buChar char="-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f’c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 6-8ksi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525000" y="3477125"/>
            <a:ext cx="48768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Lateral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Concrete Moment Frames</a:t>
            </a:r>
          </a:p>
          <a:p>
            <a:pPr marL="342900" lvl="0" indent="-342900">
              <a:buFontTx/>
              <a:buChar char="-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One Shear wall</a:t>
            </a:r>
          </a:p>
          <a:p>
            <a:pPr marL="285750" lvl="0" indent="-285750">
              <a:buFontTx/>
              <a:buChar char="-"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525000" y="4764505"/>
            <a:ext cx="80772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Roof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Green roof on post tensioned slab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White PVC membrane on post tensioned concrete slab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650" y="0"/>
            <a:ext cx="4832350" cy="372745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0645942" y="228600"/>
            <a:ext cx="6956258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Structural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  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9525000" y="1219200"/>
            <a:ext cx="7467600" cy="140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Spread footings 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Grade beam tie ins for basement retaining walls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9525000" y="2542675"/>
            <a:ext cx="5334000" cy="1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Floor Slabs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Two-way post tensioned slabs  </a:t>
            </a:r>
          </a:p>
          <a:p>
            <a:pPr marL="342900" lvl="0" indent="-342900">
              <a:buFontTx/>
              <a:buChar char="-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f’c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 6-8ksi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9541042" y="3858125"/>
            <a:ext cx="48768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Lateral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Concrete Moment Frames</a:t>
            </a:r>
          </a:p>
          <a:p>
            <a:pPr marL="342900" lvl="0" indent="-342900">
              <a:buFontTx/>
              <a:buChar char="-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One Shear wall</a:t>
            </a:r>
          </a:p>
          <a:p>
            <a:pPr marL="285750" lvl="0" indent="-285750">
              <a:buFontTx/>
              <a:buChar char="-"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9525000" y="5229725"/>
            <a:ext cx="80772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Roof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Green roof on post tensioned slab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White PVC membrane on post tensioned concrete slab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15173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84295" y="2549392"/>
            <a:ext cx="3733800" cy="17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Project  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Info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Cost:  $56 Million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161,000 SF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Floors: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645942" y="228600"/>
            <a:ext cx="6956258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Structural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  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525000" y="1337615"/>
            <a:ext cx="4419600" cy="86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Spread footings w/ grade beams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9525000" y="2286000"/>
            <a:ext cx="5334000" cy="1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Floor Slabs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Two-way post tensioned slabs  </a:t>
            </a:r>
          </a:p>
          <a:p>
            <a:pPr marL="342900" lvl="0" indent="-342900">
              <a:buFontTx/>
              <a:buChar char="-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f’c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 6-8ksi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525000" y="3477125"/>
            <a:ext cx="48768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Lateral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Concrete Moment Frames</a:t>
            </a:r>
          </a:p>
          <a:p>
            <a:pPr marL="342900" lvl="0" indent="-342900">
              <a:buFontTx/>
              <a:buChar char="-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One Shear wall</a:t>
            </a:r>
          </a:p>
          <a:p>
            <a:pPr marL="285750" lvl="0" indent="-285750">
              <a:buFontTx/>
              <a:buChar char="-"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9525000" y="4764505"/>
            <a:ext cx="80772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Roof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Green roof on post tensioned slab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White PVC membrane on post tensioned concrete slab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650" y="0"/>
            <a:ext cx="4832350" cy="372745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0" y="3412143"/>
            <a:ext cx="4800425" cy="3369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5"/>
          <p:cNvSpPr/>
          <p:nvPr/>
        </p:nvSpPr>
        <p:spPr>
          <a:xfrm>
            <a:off x="22783800" y="3727450"/>
            <a:ext cx="4267200" cy="1037055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10800000">
            <a:off x="23088600" y="4840705"/>
            <a:ext cx="3930650" cy="1560095"/>
          </a:xfrm>
          <a:prstGeom prst="triangle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0645942" y="228600"/>
            <a:ext cx="6956258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Structural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  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9525000" y="1219200"/>
            <a:ext cx="7467600" cy="140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Spread footings 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Grade beam tie ins for basement retaining walls</a:t>
            </a: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9525000" y="2542675"/>
            <a:ext cx="5334000" cy="1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Floor Slabs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Two-way post tensioned slabs  </a:t>
            </a:r>
          </a:p>
          <a:p>
            <a:pPr marL="342900" lvl="0" indent="-342900">
              <a:buFontTx/>
              <a:buChar char="-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f’c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 6-8ksi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9541042" y="3858125"/>
            <a:ext cx="48768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Lateral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Concrete Moment Frames</a:t>
            </a:r>
          </a:p>
          <a:p>
            <a:pPr marL="342900" lvl="0" indent="-342900">
              <a:buFontTx/>
              <a:buChar char="-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One Shear wall</a:t>
            </a:r>
          </a:p>
          <a:p>
            <a:pPr marL="285750" lvl="0" indent="-285750">
              <a:buFontTx/>
              <a:buChar char="-"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9525000" y="5229725"/>
            <a:ext cx="80772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Roof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Green roof on post tensioned slab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White PVC membrane on post tensioned concrete slab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83328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684295" y="2549392"/>
            <a:ext cx="3733800" cy="17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Project  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Info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Cost:  $56 Million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Size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161,000 SF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Floors: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632" y="152400"/>
            <a:ext cx="6781800" cy="450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/>
          <p:cNvSpPr>
            <a:spLocks/>
          </p:cNvSpPr>
          <p:nvPr/>
        </p:nvSpPr>
        <p:spPr bwMode="auto">
          <a:xfrm>
            <a:off x="18364200" y="2843383"/>
            <a:ext cx="1239796" cy="744658"/>
          </a:xfrm>
          <a:prstGeom prst="borderCallout1">
            <a:avLst>
              <a:gd name="adj1" fmla="val 19616"/>
              <a:gd name="adj2" fmla="val 109606"/>
              <a:gd name="adj3" fmla="val -70790"/>
              <a:gd name="adj4" fmla="val 228350"/>
            </a:avLst>
          </a:prstGeom>
          <a:noFill/>
          <a:ln w="28575" algn="in">
            <a:solidFill>
              <a:srgbClr val="FF0000"/>
            </a:solidFill>
            <a:miter lim="800000"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Stair Tower Skylight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3000" y="3434311"/>
            <a:ext cx="24384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0645942" y="228600"/>
            <a:ext cx="6956258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Structural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  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1132" y="3454038"/>
            <a:ext cx="3894268" cy="308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155400" y="6540890"/>
            <a:ext cx="2935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from usa.sarnafil.sika.com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9525000" y="1219200"/>
            <a:ext cx="7467600" cy="140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Foundation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Spread footings 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Grade beam tie ins for basement retaining walls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9525000" y="2542675"/>
            <a:ext cx="5334000" cy="1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Floor Slabs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Two-way post tensioned slabs  </a:t>
            </a:r>
          </a:p>
          <a:p>
            <a:pPr marL="342900" lvl="0" indent="-342900">
              <a:buFontTx/>
              <a:buChar char="-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f’c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= 6-8ksi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9541042" y="3858125"/>
            <a:ext cx="48768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Lateral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Concrete Moment Frames</a:t>
            </a:r>
          </a:p>
          <a:p>
            <a:pPr marL="342900" lvl="0" indent="-342900">
              <a:buFontTx/>
              <a:buChar char="-"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One Shear wall</a:t>
            </a:r>
          </a:p>
          <a:p>
            <a:pPr marL="285750" lvl="0" indent="-285750">
              <a:buFontTx/>
              <a:buChar char="-"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9525000" y="5229725"/>
            <a:ext cx="8077200" cy="124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Roof System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Green roof on post tensioned slab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White PVC membrane on post tensioned concrete slab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2" name="Parallelogram 1"/>
          <p:cNvSpPr/>
          <p:nvPr/>
        </p:nvSpPr>
        <p:spPr>
          <a:xfrm rot="19320026">
            <a:off x="25847508" y="3080646"/>
            <a:ext cx="2998871" cy="3369019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rot="5556272">
            <a:off x="26654690" y="6053274"/>
            <a:ext cx="304800" cy="914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5831800" y="4289854"/>
            <a:ext cx="228600" cy="21125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5831800" y="4547882"/>
            <a:ext cx="228600" cy="21125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5984200" y="4805911"/>
            <a:ext cx="228600" cy="21125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26060400" y="5023779"/>
            <a:ext cx="228600" cy="21125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26212800" y="5339311"/>
            <a:ext cx="228600" cy="21125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26365200" y="5567911"/>
            <a:ext cx="228600" cy="21125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26479500" y="5866607"/>
            <a:ext cx="228600" cy="211257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22513066" y="4080734"/>
            <a:ext cx="2133600" cy="982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8011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1152271" y="228600"/>
            <a:ext cx="5127458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Thesis Proposal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524999" y="1143000"/>
            <a:ext cx="7848601" cy="86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 Depth</a:t>
            </a:r>
          </a:p>
          <a:p>
            <a:pPr lvl="0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 Owners want to open a branch campus in Orlando, Florida</a:t>
            </a:r>
          </a:p>
        </p:txBody>
      </p:sp>
      <p:sp>
        <p:nvSpPr>
          <p:cNvPr id="8" name="Rectangle 7"/>
          <p:cNvSpPr/>
          <p:nvPr/>
        </p:nvSpPr>
        <p:spPr>
          <a:xfrm>
            <a:off x="24003000" y="4572000"/>
            <a:ext cx="24384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419600" y="1690561"/>
            <a:ext cx="4283933" cy="3452813"/>
            <a:chOff x="4419600" y="1690561"/>
            <a:chExt cx="4283933" cy="3452813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690561"/>
              <a:ext cx="4283933" cy="345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urved Up Arrow 5"/>
            <p:cNvSpPr/>
            <p:nvPr/>
          </p:nvSpPr>
          <p:spPr>
            <a:xfrm rot="6314627">
              <a:off x="6525132" y="3238691"/>
              <a:ext cx="1642782" cy="88091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7696200" y="4343400"/>
              <a:ext cx="291247" cy="2286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524998" y="1981200"/>
            <a:ext cx="7848601" cy="175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Scope</a:t>
            </a:r>
          </a:p>
          <a:p>
            <a:pPr marL="342900" lvl="0" indent="-342900" algn="ctr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Analysis</a:t>
            </a:r>
          </a:p>
          <a:p>
            <a:pPr marL="342900" lvl="0" indent="-342900" algn="ctr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Foundations check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9524998" y="3352800"/>
            <a:ext cx="8767013" cy="151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Cost/Schedule  Analysis  Breadth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determine the cost associated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with  the changes to the lateral and foundation systems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Determine the increase to the building schedule due to changes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8608841" y="1143000"/>
            <a:ext cx="7848601" cy="171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Building  Envelope  Analysis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Determine the condensation point in a typical wall section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Determine if the R-Value meets minimum standards for new location</a:t>
            </a: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8897599" y="3352800"/>
            <a:ext cx="7848601" cy="171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Mae Requirements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AE 530 Computer Modeling of Building Structures</a:t>
            </a:r>
          </a:p>
          <a:p>
            <a:pPr marL="342900" lvl="0" indent="-342900">
              <a:buFontTx/>
              <a:buChar char="-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AE 542 Building Enclosure Science and Design</a:t>
            </a:r>
          </a:p>
        </p:txBody>
      </p:sp>
      <p:pic>
        <p:nvPicPr>
          <p:cNvPr id="6150" name="Picture 6" descr="C:\Users\ejl5104\AppData\Local\Microsoft\Windows\Temporary Internet Files\Content.IE5\Y8X1LAJH\MP90031554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0" y="4923907"/>
            <a:ext cx="2249388" cy="16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Thesis 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3260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8011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3000" y="4572000"/>
            <a:ext cx="24384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603200" y="3870755"/>
            <a:ext cx="922338" cy="77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AutoShape 19"/>
          <p:cNvCxnSpPr>
            <a:cxnSpLocks noChangeShapeType="1"/>
          </p:cNvCxnSpPr>
          <p:nvPr/>
        </p:nvCxnSpPr>
        <p:spPr bwMode="auto">
          <a:xfrm>
            <a:off x="20497800" y="2286000"/>
            <a:ext cx="0" cy="304800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pic>
        <p:nvPicPr>
          <p:cNvPr id="8214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631" y="949520"/>
            <a:ext cx="6709569" cy="491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9524999" y="1143000"/>
            <a:ext cx="7848601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Etabs</a:t>
            </a: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 </a:t>
            </a: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 model</a:t>
            </a:r>
            <a:endParaRPr lang="en-US" sz="2400" u="sng" dirty="0" smtClean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All structural elements were modeled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Modulus of Elasticity was halved to allow for the inelastic response of concrete members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Live Loads and Superimposed Dead Loads were placed on the model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Floor Slabs modeled as rigid diaphragms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Shear walls modeled as membrane elements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90561"/>
            <a:ext cx="4283933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urved Up Arrow 50"/>
          <p:cNvSpPr/>
          <p:nvPr/>
        </p:nvSpPr>
        <p:spPr>
          <a:xfrm rot="6314627">
            <a:off x="6525132" y="3238691"/>
            <a:ext cx="1642782" cy="88091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7696200" y="4343400"/>
            <a:ext cx="291247" cy="228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Thesis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7820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8011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0723646" y="152400"/>
            <a:ext cx="5992730" cy="52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Structural Depth</a:t>
            </a:r>
            <a:endParaRPr kumimoji="0" lang="en-US" sz="28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03000" y="4572000"/>
            <a:ext cx="24384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35069" y="-384175"/>
            <a:ext cx="5257800" cy="762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cxnSp>
        <p:nvCxnSpPr>
          <p:cNvPr id="8210" name="AutoShape 18"/>
          <p:cNvCxnSpPr>
            <a:cxnSpLocks noChangeShapeType="1"/>
          </p:cNvCxnSpPr>
          <p:nvPr/>
        </p:nvCxnSpPr>
        <p:spPr bwMode="auto">
          <a:xfrm>
            <a:off x="24378444" y="5410200"/>
            <a:ext cx="334962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8211" name="AutoShape 19"/>
          <p:cNvCxnSpPr>
            <a:cxnSpLocks noChangeShapeType="1"/>
          </p:cNvCxnSpPr>
          <p:nvPr/>
        </p:nvCxnSpPr>
        <p:spPr bwMode="auto">
          <a:xfrm>
            <a:off x="24391144" y="5715000"/>
            <a:ext cx="333375" cy="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24768969" y="5259387"/>
            <a:ext cx="1519237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NS Moment Frames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4775319" y="5562600"/>
            <a:ext cx="1666081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EW Moment Frames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603200" y="3870755"/>
            <a:ext cx="922338" cy="77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AutoShape 19"/>
          <p:cNvCxnSpPr>
            <a:cxnSpLocks noChangeShapeType="1"/>
          </p:cNvCxnSpPr>
          <p:nvPr/>
        </p:nvCxnSpPr>
        <p:spPr bwMode="auto">
          <a:xfrm>
            <a:off x="20497800" y="2286000"/>
            <a:ext cx="0" cy="304800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cxnSp>
        <p:nvCxnSpPr>
          <p:cNvPr id="46" name="AutoShape 19"/>
          <p:cNvCxnSpPr>
            <a:cxnSpLocks noChangeShapeType="1"/>
          </p:cNvCxnSpPr>
          <p:nvPr/>
        </p:nvCxnSpPr>
        <p:spPr bwMode="auto">
          <a:xfrm>
            <a:off x="24384000" y="6019800"/>
            <a:ext cx="333375" cy="0"/>
          </a:xfrm>
          <a:prstGeom prst="straightConnector1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24775319" y="5869782"/>
            <a:ext cx="1666081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EW Shear Wall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9601199" y="1752600"/>
            <a:ext cx="7848601" cy="2248318"/>
          </a:xfrm>
          <a:prstGeom prst="rect">
            <a:avLst/>
          </a:prstGeom>
          <a:solidFill>
            <a:schemeClr val="bg1"/>
          </a:solidFill>
          <a:ln w="9525" algn="in">
            <a:noFill/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Original </a:t>
            </a: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 Lateral  </a:t>
            </a: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System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Designed for seismic loading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Very few moment frames due to column discontinuities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" name="Group 83"/>
          <p:cNvGrpSpPr>
            <a:grpSpLocks/>
          </p:cNvGrpSpPr>
          <p:nvPr/>
        </p:nvGrpSpPr>
        <p:grpSpPr bwMode="auto">
          <a:xfrm rot="5400000">
            <a:off x="19942968" y="4415885"/>
            <a:ext cx="1109662" cy="1222375"/>
            <a:chOff x="111551970" y="106340857"/>
            <a:chExt cx="1109194" cy="1221881"/>
          </a:xfrm>
        </p:grpSpPr>
        <p:cxnSp>
          <p:nvCxnSpPr>
            <p:cNvPr id="42" name="AutoShape 84"/>
            <p:cNvCxnSpPr>
              <a:cxnSpLocks noChangeShapeType="1"/>
            </p:cNvCxnSpPr>
            <p:nvPr/>
          </p:nvCxnSpPr>
          <p:spPr bwMode="auto">
            <a:xfrm>
              <a:off x="112097713" y="106572676"/>
              <a:ext cx="1" cy="721217"/>
            </a:xfrm>
            <a:prstGeom prst="straightConnector1">
              <a:avLst/>
            </a:prstGeom>
            <a:noFill/>
            <a:ln w="38100" algn="ctr">
              <a:solidFill>
                <a:srgbClr val="3B618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85"/>
            <p:cNvCxnSpPr>
              <a:cxnSpLocks noChangeShapeType="1"/>
            </p:cNvCxnSpPr>
            <p:nvPr/>
          </p:nvCxnSpPr>
          <p:spPr bwMode="auto">
            <a:xfrm flipH="1">
              <a:off x="111787012" y="106931675"/>
              <a:ext cx="631064" cy="1"/>
            </a:xfrm>
            <a:prstGeom prst="straightConnector1">
              <a:avLst/>
            </a:prstGeom>
            <a:noFill/>
            <a:ln w="38100" algn="ctr">
              <a:solidFill>
                <a:srgbClr val="3B618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44" name="Text Box 86"/>
            <p:cNvSpPr txBox="1">
              <a:spLocks noChangeArrowheads="1"/>
            </p:cNvSpPr>
            <p:nvPr/>
          </p:nvSpPr>
          <p:spPr bwMode="auto">
            <a:xfrm>
              <a:off x="112007561" y="106340857"/>
              <a:ext cx="231820" cy="257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 Box 87"/>
            <p:cNvSpPr txBox="1">
              <a:spLocks noChangeArrowheads="1"/>
            </p:cNvSpPr>
            <p:nvPr/>
          </p:nvSpPr>
          <p:spPr bwMode="auto">
            <a:xfrm>
              <a:off x="112018830" y="107305161"/>
              <a:ext cx="231820" cy="257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 Box 88"/>
            <p:cNvSpPr txBox="1">
              <a:spLocks noChangeArrowheads="1"/>
            </p:cNvSpPr>
            <p:nvPr/>
          </p:nvSpPr>
          <p:spPr bwMode="auto">
            <a:xfrm>
              <a:off x="112429344" y="106801276"/>
              <a:ext cx="231820" cy="257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 Box 89"/>
            <p:cNvSpPr txBox="1">
              <a:spLocks noChangeArrowheads="1"/>
            </p:cNvSpPr>
            <p:nvPr/>
          </p:nvSpPr>
          <p:spPr bwMode="auto">
            <a:xfrm>
              <a:off x="111551970" y="106799667"/>
              <a:ext cx="231820" cy="257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5" name="Text Box 2"/>
          <p:cNvSpPr txBox="1">
            <a:spLocks noChangeArrowheads="1"/>
          </p:cNvSpPr>
          <p:nvPr/>
        </p:nvSpPr>
        <p:spPr bwMode="auto">
          <a:xfrm>
            <a:off x="0" y="0"/>
            <a:ext cx="3858126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solidFill>
                <a:schemeClr val="tx1">
                  <a:lumMod val="75000"/>
                  <a:lumOff val="25000"/>
                </a:schemeClr>
              </a:solidFill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Engravers MT" pitchFamily="18" charset="0"/>
                <a:cs typeface="Arial" pitchFamily="34" charset="0"/>
              </a:rPr>
              <a:t>Outline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sng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Engravers MT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Structural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</a:t>
            </a:r>
          </a:p>
          <a:p>
            <a:pPr lvl="0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Thesis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Proposal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Lateral System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Lateral System Cost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Redesign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Foundation Cost/Schedule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Building Envelope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</a:t>
            </a:r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4800600" y="1013922"/>
            <a:ext cx="3300664" cy="499015"/>
          </a:xfrm>
          <a:prstGeom prst="rect">
            <a:avLst/>
          </a:prstGeom>
          <a:solidFill>
            <a:schemeClr val="bg1"/>
          </a:solidFill>
          <a:ln w="9525" algn="in">
            <a:noFill/>
            <a:miter lim="800000"/>
            <a:headEnd/>
            <a:tailEnd/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ngravers MT" pitchFamily="18" charset="0"/>
                <a:cs typeface="Arial" pitchFamily="34" charset="0"/>
              </a:rPr>
              <a:t>Story Forces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10000" y="1485106"/>
            <a:ext cx="4953000" cy="4610894"/>
            <a:chOff x="107447922" y="106244075"/>
            <a:chExt cx="5667339" cy="524147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8380" y="106301446"/>
              <a:ext cx="4116881" cy="4391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cxnSp>
          <p:nvCxnSpPr>
            <p:cNvPr id="1028" name="AutoShape 4"/>
            <p:cNvCxnSpPr>
              <a:cxnSpLocks noChangeShapeType="1"/>
            </p:cNvCxnSpPr>
            <p:nvPr/>
          </p:nvCxnSpPr>
          <p:spPr bwMode="auto">
            <a:xfrm>
              <a:off x="109084855" y="106391505"/>
              <a:ext cx="482335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>
              <a:off x="108657902" y="108015352"/>
              <a:ext cx="327954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030" name="AutoShape 6"/>
            <p:cNvCxnSpPr>
              <a:cxnSpLocks noChangeShapeType="1"/>
            </p:cNvCxnSpPr>
            <p:nvPr/>
          </p:nvCxnSpPr>
          <p:spPr bwMode="auto">
            <a:xfrm>
              <a:off x="108758288" y="108367697"/>
              <a:ext cx="232952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031" name="AutoShape 7"/>
            <p:cNvCxnSpPr>
              <a:cxnSpLocks noChangeShapeType="1"/>
            </p:cNvCxnSpPr>
            <p:nvPr/>
          </p:nvCxnSpPr>
          <p:spPr bwMode="auto">
            <a:xfrm>
              <a:off x="108800406" y="108689403"/>
              <a:ext cx="185450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032" name="AutoShape 8"/>
            <p:cNvCxnSpPr>
              <a:cxnSpLocks noChangeShapeType="1"/>
            </p:cNvCxnSpPr>
            <p:nvPr/>
          </p:nvCxnSpPr>
          <p:spPr bwMode="auto">
            <a:xfrm>
              <a:off x="108852179" y="109062173"/>
              <a:ext cx="149826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033" name="AutoShape 9"/>
            <p:cNvCxnSpPr>
              <a:cxnSpLocks noChangeShapeType="1"/>
            </p:cNvCxnSpPr>
            <p:nvPr/>
          </p:nvCxnSpPr>
          <p:spPr bwMode="auto">
            <a:xfrm>
              <a:off x="108051149" y="106912362"/>
              <a:ext cx="945472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>
              <a:off x="108365291" y="107295345"/>
              <a:ext cx="636713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108500348" y="106244075"/>
              <a:ext cx="831272" cy="380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80.26k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07447922" y="106771045"/>
              <a:ext cx="1092529" cy="51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194.84k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107756675" y="107151054"/>
              <a:ext cx="1021277" cy="36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105.00k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107970425" y="107507313"/>
              <a:ext cx="1009402" cy="498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83.32k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108124799" y="107863574"/>
              <a:ext cx="1199408" cy="415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68.17k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108207927" y="108219833"/>
              <a:ext cx="866898" cy="36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53.21k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108243554" y="108552343"/>
              <a:ext cx="1092530" cy="486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37.89k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108267309" y="108932353"/>
              <a:ext cx="1187532" cy="593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22.32k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43" name="AutoShape 19"/>
            <p:cNvCxnSpPr>
              <a:cxnSpLocks noChangeShapeType="1"/>
            </p:cNvCxnSpPr>
            <p:nvPr/>
          </p:nvCxnSpPr>
          <p:spPr bwMode="auto">
            <a:xfrm>
              <a:off x="108510387" y="107657712"/>
              <a:ext cx="482335" cy="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30" name="Arc 20"/>
            <p:cNvSpPr>
              <a:spLocks/>
            </p:cNvSpPr>
            <p:nvPr/>
          </p:nvSpPr>
          <p:spPr bwMode="auto">
            <a:xfrm rot="10800000">
              <a:off x="109965498" y="110737401"/>
              <a:ext cx="1140031" cy="256569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40 w 43200"/>
                <a:gd name="T1" fmla="*/ 25420 h 25420"/>
                <a:gd name="T2" fmla="*/ 43200 w 43200"/>
                <a:gd name="T3" fmla="*/ 21600 h 25420"/>
                <a:gd name="T4" fmla="*/ 21600 w 43200"/>
                <a:gd name="T5" fmla="*/ 21600 h 25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5420" fill="none" extrusionOk="0">
                  <a:moveTo>
                    <a:pt x="340" y="25419"/>
                  </a:moveTo>
                  <a:cubicBezTo>
                    <a:pt x="113" y="24159"/>
                    <a:pt x="0" y="2288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</a:path>
                <a:path w="43200" h="25420" stroke="0" extrusionOk="0">
                  <a:moveTo>
                    <a:pt x="340" y="25419"/>
                  </a:moveTo>
                  <a:cubicBezTo>
                    <a:pt x="113" y="24159"/>
                    <a:pt x="0" y="22880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-1"/>
                    <a:pt x="43199" y="9670"/>
                    <a:pt x="43200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 type="stealth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 Box 21"/>
            <p:cNvSpPr txBox="1">
              <a:spLocks noChangeArrowheads="1"/>
            </p:cNvSpPr>
            <p:nvPr/>
          </p:nvSpPr>
          <p:spPr bwMode="auto">
            <a:xfrm>
              <a:off x="111200532" y="110749277"/>
              <a:ext cx="1377538" cy="391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48,000ft-k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46" name="AutoShape 22"/>
            <p:cNvCxnSpPr>
              <a:cxnSpLocks noChangeShapeType="1"/>
            </p:cNvCxnSpPr>
            <p:nvPr/>
          </p:nvCxnSpPr>
          <p:spPr bwMode="auto">
            <a:xfrm flipH="1">
              <a:off x="109941745" y="111283671"/>
              <a:ext cx="1246910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111295534" y="111153040"/>
              <a:ext cx="1104406" cy="332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650k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73" name="AutoShape 38"/>
          <p:cNvCxnSpPr>
            <a:cxnSpLocks noChangeShapeType="1"/>
          </p:cNvCxnSpPr>
          <p:nvPr/>
        </p:nvCxnSpPr>
        <p:spPr bwMode="auto">
          <a:xfrm flipH="1">
            <a:off x="8167775" y="4972153"/>
            <a:ext cx="649739" cy="1"/>
          </a:xfrm>
          <a:prstGeom prst="straightConnector1">
            <a:avLst/>
          </a:prstGeom>
          <a:noFill/>
          <a:ln w="38100" algn="ctr">
            <a:solidFill>
              <a:srgbClr val="3B618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sp>
        <p:nvSpPr>
          <p:cNvPr id="74" name="Text Box 39"/>
          <p:cNvSpPr txBox="1">
            <a:spLocks noChangeArrowheads="1"/>
          </p:cNvSpPr>
          <p:nvPr/>
        </p:nvSpPr>
        <p:spPr bwMode="auto">
          <a:xfrm>
            <a:off x="8829120" y="4881093"/>
            <a:ext cx="238680" cy="30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 Box 40"/>
          <p:cNvSpPr txBox="1">
            <a:spLocks noChangeArrowheads="1"/>
          </p:cNvSpPr>
          <p:nvPr/>
        </p:nvSpPr>
        <p:spPr bwMode="auto">
          <a:xfrm>
            <a:off x="7925779" y="4881092"/>
            <a:ext cx="238680" cy="30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W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4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4784</TotalTime>
  <Words>1576</Words>
  <Application>Microsoft Office PowerPoint</Application>
  <PresentationFormat>Custom</PresentationFormat>
  <Paragraphs>748</Paragraphs>
  <Slides>27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Evan J Landis</cp:lastModifiedBy>
  <cp:revision>208</cp:revision>
  <dcterms:created xsi:type="dcterms:W3CDTF">2006-11-29T18:17:25Z</dcterms:created>
  <dcterms:modified xsi:type="dcterms:W3CDTF">2013-04-08T14:11:09Z</dcterms:modified>
</cp:coreProperties>
</file>